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56" r:id="rId1"/>
    <p:sldMasterId id="2147483701" r:id="rId2"/>
    <p:sldMasterId id="2147483679" r:id="rId3"/>
    <p:sldMasterId id="2147483696" r:id="rId4"/>
    <p:sldMasterId id="2147483699" r:id="rId5"/>
    <p:sldMasterId id="2147483713" r:id="rId6"/>
  </p:sldMasterIdLst>
  <p:notesMasterIdLst>
    <p:notesMasterId r:id="rId22"/>
  </p:notesMasterIdLst>
  <p:handoutMasterIdLst>
    <p:handoutMasterId r:id="rId23"/>
  </p:handoutMasterIdLst>
  <p:sldIdLst>
    <p:sldId id="315" r:id="rId7"/>
    <p:sldId id="319" r:id="rId8"/>
    <p:sldId id="318" r:id="rId9"/>
    <p:sldId id="320" r:id="rId10"/>
    <p:sldId id="322" r:id="rId11"/>
    <p:sldId id="321" r:id="rId12"/>
    <p:sldId id="323" r:id="rId13"/>
    <p:sldId id="332" r:id="rId14"/>
    <p:sldId id="330" r:id="rId15"/>
    <p:sldId id="331" r:id="rId16"/>
    <p:sldId id="325" r:id="rId17"/>
    <p:sldId id="326" r:id="rId18"/>
    <p:sldId id="328" r:id="rId19"/>
    <p:sldId id="329" r:id="rId20"/>
    <p:sldId id="31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240" userDrawn="1">
          <p15:clr>
            <a:srgbClr val="A4A3A4"/>
          </p15:clr>
        </p15:guide>
        <p15:guide id="3" pos="7440" userDrawn="1">
          <p15:clr>
            <a:srgbClr val="A4A3A4"/>
          </p15:clr>
        </p15:guide>
        <p15:guide id="4" orient="horz" pos="3963" userDrawn="1">
          <p15:clr>
            <a:srgbClr val="A4A3A4"/>
          </p15:clr>
        </p15:guide>
        <p15:guide id="6" orient="horz" pos="1944" userDrawn="1">
          <p15:clr>
            <a:srgbClr val="A4A3A4"/>
          </p15:clr>
        </p15:guide>
        <p15:guide id="7" pos="1951" userDrawn="1">
          <p15:clr>
            <a:srgbClr val="A4A3A4"/>
          </p15:clr>
        </p15:guide>
        <p15:guide id="8" pos="3784" userDrawn="1">
          <p15:clr>
            <a:srgbClr val="A4A3A4"/>
          </p15:clr>
        </p15:guide>
        <p15:guide id="9" pos="5607" userDrawn="1">
          <p15:clr>
            <a:srgbClr val="A4A3A4"/>
          </p15:clr>
        </p15:guide>
        <p15:guide id="10" orient="horz" pos="432" userDrawn="1">
          <p15:clr>
            <a:srgbClr val="A4A3A4"/>
          </p15:clr>
        </p15:guide>
        <p15:guide id="11" orient="horz" pos="3083" userDrawn="1">
          <p15:clr>
            <a:srgbClr val="A4A3A4"/>
          </p15:clr>
        </p15:guide>
        <p15:guide id="13" orient="horz" pos="160" userDrawn="1">
          <p15:clr>
            <a:srgbClr val="A4A3A4"/>
          </p15:clr>
        </p15:guide>
        <p15:guide id="14" orient="horz" pos="216" userDrawn="1">
          <p15:clr>
            <a:srgbClr val="A4A3A4"/>
          </p15:clr>
        </p15:guide>
        <p15:guide id="15" orient="horz" pos="1344" userDrawn="1">
          <p15:clr>
            <a:srgbClr val="A4A3A4"/>
          </p15:clr>
        </p15:guide>
        <p15:guide id="16" orient="horz" pos="696" userDrawn="1">
          <p15:clr>
            <a:srgbClr val="A4A3A4"/>
          </p15:clr>
        </p15:guide>
        <p15:guide id="19" orient="horz" pos="1032" userDrawn="1">
          <p15:clr>
            <a:srgbClr val="A4A3A4"/>
          </p15:clr>
        </p15:guide>
        <p15:guide id="21" orient="horz" pos="3678" userDrawn="1">
          <p15:clr>
            <a:srgbClr val="A4A3A4"/>
          </p15:clr>
        </p15:guide>
        <p15:guide id="22" pos="5736" userDrawn="1">
          <p15:clr>
            <a:srgbClr val="A4A3A4"/>
          </p15:clr>
        </p15:guide>
        <p15:guide id="23" pos="2066" userDrawn="1">
          <p15:clr>
            <a:srgbClr val="A4A3A4"/>
          </p15:clr>
        </p15:guide>
        <p15:guide id="24" pos="3893" userDrawn="1">
          <p15:clr>
            <a:srgbClr val="A4A3A4"/>
          </p15:clr>
        </p15:guide>
        <p15:guide id="25" pos="4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543A"/>
    <a:srgbClr val="F7F7F7"/>
    <a:srgbClr val="000000"/>
    <a:srgbClr val="009CDC"/>
    <a:srgbClr val="D3D5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2" autoAdjust="0"/>
    <p:restoredTop sz="94587"/>
  </p:normalViewPr>
  <p:slideViewPr>
    <p:cSldViewPr snapToGrid="0" snapToObjects="1">
      <p:cViewPr varScale="1">
        <p:scale>
          <a:sx n="71" d="100"/>
          <a:sy n="71" d="100"/>
        </p:scale>
        <p:origin x="60" y="90"/>
      </p:cViewPr>
      <p:guideLst>
        <p:guide orient="horz" pos="816"/>
        <p:guide pos="240"/>
        <p:guide pos="7440"/>
        <p:guide orient="horz" pos="3963"/>
        <p:guide orient="horz" pos="1944"/>
        <p:guide pos="1951"/>
        <p:guide pos="3784"/>
        <p:guide pos="5607"/>
        <p:guide orient="horz" pos="432"/>
        <p:guide orient="horz" pos="3083"/>
        <p:guide orient="horz" pos="160"/>
        <p:guide orient="horz" pos="216"/>
        <p:guide orient="horz" pos="1344"/>
        <p:guide orient="horz" pos="696"/>
        <p:guide orient="horz" pos="1032"/>
        <p:guide orient="horz" pos="3678"/>
        <p:guide pos="5736"/>
        <p:guide pos="2066"/>
        <p:guide pos="3893"/>
        <p:guide pos="408"/>
      </p:guideLst>
    </p:cSldViewPr>
  </p:slideViewPr>
  <p:outlineViewPr>
    <p:cViewPr>
      <p:scale>
        <a:sx n="50" d="100"/>
        <a:sy n="50"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75" d="100"/>
          <a:sy n="75" d="100"/>
        </p:scale>
        <p:origin x="3104" y="1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1B593A-CC78-044B-86CC-B83CCEF596E5}" type="slidenum">
              <a:rPr lang="en-US" smtClean="0"/>
              <a:t>‹#›</a:t>
            </a:fld>
            <a:endParaRPr lang="en-US"/>
          </a:p>
        </p:txBody>
      </p:sp>
    </p:spTree>
    <p:extLst>
      <p:ext uri="{BB962C8B-B14F-4D97-AF65-F5344CB8AC3E}">
        <p14:creationId xmlns:p14="http://schemas.microsoft.com/office/powerpoint/2010/main" val="1805300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9341B-863C-A744-A7C1-910DC34059F8}" type="datetimeFigureOut">
              <a:rPr lang="en-US" smtClean="0"/>
              <a:t>29/10/2022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66D527-2864-C248-9962-CCEE39C6E3ED}" type="slidenum">
              <a:rPr lang="en-US" smtClean="0"/>
              <a:t>‹#›</a:t>
            </a:fld>
            <a:endParaRPr lang="en-US"/>
          </a:p>
        </p:txBody>
      </p:sp>
    </p:spTree>
    <p:extLst>
      <p:ext uri="{BB962C8B-B14F-4D97-AF65-F5344CB8AC3E}">
        <p14:creationId xmlns:p14="http://schemas.microsoft.com/office/powerpoint/2010/main" val="2066195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4.xml"/><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4.xml"/><Relationship Id="rId1" Type="http://schemas.openxmlformats.org/officeDocument/2006/relationships/tags" Target="../tags/tag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6.xml"/><Relationship Id="rId4" Type="http://schemas.openxmlformats.org/officeDocument/2006/relationships/image" Target="../media/image3.emf"/></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A17CF6C-1BFB-413F-B5FB-39F5EB9EDD0C}" type="datetimeFigureOut">
              <a:rPr lang="en-US" smtClean="0"/>
              <a:t>29/10/2022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6DF9E67-F93A-4E91-BCBF-627A73AF7383}" type="slidenum">
              <a:rPr lang="en-US" smtClean="0"/>
              <a:t>‹#›</a:t>
            </a:fld>
            <a:endParaRPr lang="en-US"/>
          </a:p>
        </p:txBody>
      </p:sp>
    </p:spTree>
    <p:extLst>
      <p:ext uri="{BB962C8B-B14F-4D97-AF65-F5344CB8AC3E}">
        <p14:creationId xmlns:p14="http://schemas.microsoft.com/office/powerpoint/2010/main" val="1029881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A17CF6C-1BFB-413F-B5FB-39F5EB9EDD0C}" type="datetimeFigureOut">
              <a:rPr lang="en-US" smtClean="0"/>
              <a:t>29/10/2022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6DF9E67-F93A-4E91-BCBF-627A73AF7383}" type="slidenum">
              <a:rPr lang="en-US" smtClean="0"/>
              <a:t>‹#›</a:t>
            </a:fld>
            <a:endParaRPr lang="en-US"/>
          </a:p>
        </p:txBody>
      </p:sp>
    </p:spTree>
    <p:extLst>
      <p:ext uri="{BB962C8B-B14F-4D97-AF65-F5344CB8AC3E}">
        <p14:creationId xmlns:p14="http://schemas.microsoft.com/office/powerpoint/2010/main" val="2761426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A17CF6C-1BFB-413F-B5FB-39F5EB9EDD0C}" type="datetimeFigureOut">
              <a:rPr lang="en-US" smtClean="0"/>
              <a:t>29/10/2022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6DF9E67-F93A-4E91-BCBF-627A73AF7383}" type="slidenum">
              <a:rPr lang="en-US" smtClean="0"/>
              <a:t>‹#›</a:t>
            </a:fld>
            <a:endParaRPr lang="en-US"/>
          </a:p>
        </p:txBody>
      </p:sp>
    </p:spTree>
    <p:extLst>
      <p:ext uri="{BB962C8B-B14F-4D97-AF65-F5344CB8AC3E}">
        <p14:creationId xmlns:p14="http://schemas.microsoft.com/office/powerpoint/2010/main" val="863170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1A17CF6C-1BFB-413F-B5FB-39F5EB9EDD0C}" type="datetimeFigureOut">
              <a:rPr lang="en-US" smtClean="0"/>
              <a:t>29/10/2022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6DF9E67-F93A-4E91-BCBF-627A73AF7383}" type="slidenum">
              <a:rPr lang="en-US" smtClean="0"/>
              <a:t>‹#›</a:t>
            </a:fld>
            <a:endParaRPr lang="en-US"/>
          </a:p>
        </p:txBody>
      </p:sp>
    </p:spTree>
    <p:extLst>
      <p:ext uri="{BB962C8B-B14F-4D97-AF65-F5344CB8AC3E}">
        <p14:creationId xmlns:p14="http://schemas.microsoft.com/office/powerpoint/2010/main" val="2234928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A17CF6C-1BFB-413F-B5FB-39F5EB9EDD0C}" type="datetimeFigureOut">
              <a:rPr lang="en-US" smtClean="0"/>
              <a:t>29/10/2022</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36DF9E67-F93A-4E91-BCBF-627A73AF7383}" type="slidenum">
              <a:rPr lang="en-US" smtClean="0"/>
              <a:t>‹#›</a:t>
            </a:fld>
            <a:endParaRPr lang="en-US"/>
          </a:p>
        </p:txBody>
      </p:sp>
    </p:spTree>
    <p:extLst>
      <p:ext uri="{BB962C8B-B14F-4D97-AF65-F5344CB8AC3E}">
        <p14:creationId xmlns:p14="http://schemas.microsoft.com/office/powerpoint/2010/main" val="3893695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1A17CF6C-1BFB-413F-B5FB-39F5EB9EDD0C}" type="datetimeFigureOut">
              <a:rPr lang="en-US" smtClean="0"/>
              <a:t>29/10/2022</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6DF9E67-F93A-4E91-BCBF-627A73AF7383}" type="slidenum">
              <a:rPr lang="en-US" smtClean="0"/>
              <a:t>‹#›</a:t>
            </a:fld>
            <a:endParaRPr lang="en-US"/>
          </a:p>
        </p:txBody>
      </p:sp>
    </p:spTree>
    <p:extLst>
      <p:ext uri="{BB962C8B-B14F-4D97-AF65-F5344CB8AC3E}">
        <p14:creationId xmlns:p14="http://schemas.microsoft.com/office/powerpoint/2010/main" val="745327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1A17CF6C-1BFB-413F-B5FB-39F5EB9EDD0C}" type="datetimeFigureOut">
              <a:rPr lang="en-US" smtClean="0"/>
              <a:t>29/10/2022</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36DF9E67-F93A-4E91-BCBF-627A73AF7383}" type="slidenum">
              <a:rPr lang="en-US" smtClean="0"/>
              <a:t>‹#›</a:t>
            </a:fld>
            <a:endParaRPr lang="en-US"/>
          </a:p>
        </p:txBody>
      </p:sp>
    </p:spTree>
    <p:extLst>
      <p:ext uri="{BB962C8B-B14F-4D97-AF65-F5344CB8AC3E}">
        <p14:creationId xmlns:p14="http://schemas.microsoft.com/office/powerpoint/2010/main" val="3594308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1A17CF6C-1BFB-413F-B5FB-39F5EB9EDD0C}" type="datetimeFigureOut">
              <a:rPr lang="en-US" smtClean="0"/>
              <a:t>29/10/2022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6DF9E67-F93A-4E91-BCBF-627A73AF7383}" type="slidenum">
              <a:rPr lang="en-US" smtClean="0"/>
              <a:t>‹#›</a:t>
            </a:fld>
            <a:endParaRPr lang="en-US"/>
          </a:p>
        </p:txBody>
      </p:sp>
    </p:spTree>
    <p:extLst>
      <p:ext uri="{BB962C8B-B14F-4D97-AF65-F5344CB8AC3E}">
        <p14:creationId xmlns:p14="http://schemas.microsoft.com/office/powerpoint/2010/main" val="2145899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1A17CF6C-1BFB-413F-B5FB-39F5EB9EDD0C}" type="datetimeFigureOut">
              <a:rPr lang="en-US" smtClean="0"/>
              <a:t>29/10/2022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6DF9E67-F93A-4E91-BCBF-627A73AF7383}" type="slidenum">
              <a:rPr lang="en-US" smtClean="0"/>
              <a:t>‹#›</a:t>
            </a:fld>
            <a:endParaRPr lang="en-US"/>
          </a:p>
        </p:txBody>
      </p:sp>
    </p:spTree>
    <p:extLst>
      <p:ext uri="{BB962C8B-B14F-4D97-AF65-F5344CB8AC3E}">
        <p14:creationId xmlns:p14="http://schemas.microsoft.com/office/powerpoint/2010/main" val="1844761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A17CF6C-1BFB-413F-B5FB-39F5EB9EDD0C}" type="datetimeFigureOut">
              <a:rPr lang="en-US" smtClean="0"/>
              <a:t>29/10/2022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6DF9E67-F93A-4E91-BCBF-627A73AF7383}" type="slidenum">
              <a:rPr lang="en-US" smtClean="0"/>
              <a:t>‹#›</a:t>
            </a:fld>
            <a:endParaRPr lang="en-US"/>
          </a:p>
        </p:txBody>
      </p:sp>
    </p:spTree>
    <p:extLst>
      <p:ext uri="{BB962C8B-B14F-4D97-AF65-F5344CB8AC3E}">
        <p14:creationId xmlns:p14="http://schemas.microsoft.com/office/powerpoint/2010/main" val="1206873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A17CF6C-1BFB-413F-B5FB-39F5EB9EDD0C}" type="datetimeFigureOut">
              <a:rPr lang="en-US" smtClean="0"/>
              <a:t>29/10/2022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6DF9E67-F93A-4E91-BCBF-627A73AF7383}" type="slidenum">
              <a:rPr lang="en-US" smtClean="0"/>
              <a:t>‹#›</a:t>
            </a:fld>
            <a:endParaRPr lang="en-US"/>
          </a:p>
        </p:txBody>
      </p:sp>
    </p:spTree>
    <p:extLst>
      <p:ext uri="{BB962C8B-B14F-4D97-AF65-F5344CB8AC3E}">
        <p14:creationId xmlns:p14="http://schemas.microsoft.com/office/powerpoint/2010/main" val="1505122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slide with Header/Footer">
    <p:spTree>
      <p:nvGrpSpPr>
        <p:cNvPr id="1" name=""/>
        <p:cNvGrpSpPr/>
        <p:nvPr/>
      </p:nvGrpSpPr>
      <p:grpSpPr>
        <a:xfrm>
          <a:off x="0" y="0"/>
          <a:ext cx="0" cy="0"/>
          <a:chOff x="0" y="0"/>
          <a:chExt cx="0" cy="0"/>
        </a:xfrm>
      </p:grpSpPr>
      <p:sp>
        <p:nvSpPr>
          <p:cNvPr id="2" name="Rectangle 1"/>
          <p:cNvSpPr/>
          <p:nvPr userDrawn="1"/>
        </p:nvSpPr>
        <p:spPr>
          <a:xfrm>
            <a:off x="807470" y="1395866"/>
            <a:ext cx="4050508" cy="3739485"/>
          </a:xfrm>
          <a:prstGeom prst="rect">
            <a:avLst/>
          </a:prstGeom>
        </p:spPr>
        <p:txBody>
          <a:bodyPr wrap="square" lIns="0" tIns="0" rIns="0">
            <a:spAutoFit/>
          </a:bodyPr>
          <a:lstStyle/>
          <a:p>
            <a:pPr algn="just"/>
            <a:r>
              <a:rPr lang="en-GB" sz="1200" b="1" dirty="0">
                <a:solidFill>
                  <a:srgbClr val="CE543A"/>
                </a:solidFill>
                <a:ea typeface="Frutiger LT Std 55 Roman" charset="0"/>
                <a:cs typeface="Frutiger LT Std 55 Roman" charset="0"/>
              </a:rPr>
              <a:t>Disclaimer</a:t>
            </a:r>
          </a:p>
          <a:p>
            <a:pPr algn="just"/>
            <a:endParaRPr lang="en-GB" sz="700" b="1" dirty="0">
              <a:solidFill>
                <a:srgbClr val="CE543A"/>
              </a:solidFill>
              <a:ea typeface="Frutiger LT Std 55 Roman" charset="0"/>
              <a:cs typeface="Frutiger LT Std 55 Roman" charset="0"/>
            </a:endParaRPr>
          </a:p>
          <a:p>
            <a:pPr algn="just"/>
            <a:r>
              <a:rPr lang="en-GB" sz="900" dirty="0" err="1">
                <a:latin typeface="Frutiger LT Std 55 Roman" charset="0"/>
                <a:ea typeface="Frutiger LT Std 55 Roman" charset="0"/>
                <a:cs typeface="Frutiger LT Std 55 Roman" charset="0"/>
              </a:rPr>
              <a:t>Aluko</a:t>
            </a:r>
            <a:r>
              <a:rPr lang="en-GB" sz="900" dirty="0">
                <a:latin typeface="Frutiger LT Std 55 Roman" charset="0"/>
                <a:ea typeface="Frutiger LT Std 55 Roman" charset="0"/>
                <a:cs typeface="Frutiger LT Std 55 Roman" charset="0"/>
              </a:rPr>
              <a:t> &amp; </a:t>
            </a:r>
            <a:r>
              <a:rPr lang="en-GB" sz="900" dirty="0" err="1">
                <a:latin typeface="Frutiger LT Std 55 Roman" charset="0"/>
                <a:ea typeface="Frutiger LT Std 55 Roman" charset="0"/>
                <a:cs typeface="Frutiger LT Std 55 Roman" charset="0"/>
              </a:rPr>
              <a:t>Oyebode</a:t>
            </a:r>
            <a:r>
              <a:rPr lang="en-GB" sz="900" dirty="0">
                <a:latin typeface="Frutiger LT Std 55 Roman" charset="0"/>
                <a:ea typeface="Frutiger LT Std 55 Roman" charset="0"/>
                <a:cs typeface="Frutiger LT Std 55 Roman" charset="0"/>
              </a:rPr>
              <a:t> (the Firm) owns all copyrights and similar rights in the contents of this presentation; all rights in the contents of this presentation are reserved to the firm and all trademarks, logos and brands displayed in this presentation are either owned by the firm or licensed to it and must not be reproduced without its consent. Unauthorized copying is illegal. The contents of this presentation, either in whole or in part, may not be reproduced, stored in a data retrieval system or transmitted in any form or by any means, electronic, mechanical photocopying or otherwise without the written consent of the Firm. </a:t>
            </a:r>
          </a:p>
          <a:p>
            <a:pPr algn="just"/>
            <a:endParaRPr lang="en-GB" sz="900" dirty="0">
              <a:latin typeface="Frutiger LT Std 55 Roman" charset="0"/>
              <a:ea typeface="Frutiger LT Std 55 Roman" charset="0"/>
              <a:cs typeface="Frutiger LT Std 55 Roman" charset="0"/>
            </a:endParaRPr>
          </a:p>
          <a:p>
            <a:pPr algn="just"/>
            <a:r>
              <a:rPr lang="en-GB" sz="900" dirty="0">
                <a:latin typeface="Frutiger LT Std 55 Roman" charset="0"/>
                <a:ea typeface="Frutiger LT Std 55 Roman" charset="0"/>
                <a:cs typeface="Frutiger LT Std 55 Roman" charset="0"/>
              </a:rPr>
              <a:t>The views and opinions contained in this presentation are those of the presenter and should not be considered as independent legal advice to be relied upon for any purpose whatsoever. The Firm accepts no liability for the consequences of any reliance placed on the contents of this presentation. The views, opinions and statements contained herein should not be relied upon for any personal, legal, contractual or financial or other decisions or possible gain. The information, opinions or views expressed in this presentation may include inaccuracies or typographical errors. The firm accepts no liability for any errors in any of the views expressed herein. </a:t>
            </a:r>
          </a:p>
          <a:p>
            <a:pPr algn="just"/>
            <a:endParaRPr lang="en-GB" sz="900" dirty="0">
              <a:latin typeface="Frutiger LT Std 55 Roman" charset="0"/>
              <a:ea typeface="Frutiger LT Std 55 Roman" charset="0"/>
              <a:cs typeface="Frutiger LT Std 55 Roman" charset="0"/>
            </a:endParaRPr>
          </a:p>
          <a:p>
            <a:pPr algn="just"/>
            <a:r>
              <a:rPr lang="en-GB" sz="900" dirty="0">
                <a:latin typeface="Frutiger LT Std 55 Roman" charset="0"/>
                <a:ea typeface="Frutiger LT Std 55 Roman" charset="0"/>
                <a:cs typeface="Frutiger LT Std 55 Roman" charset="0"/>
              </a:rPr>
              <a:t>If you are not the intended recipient(s), please contact </a:t>
            </a:r>
            <a:r>
              <a:rPr lang="en-GB" sz="900" dirty="0" err="1">
                <a:latin typeface="Frutiger LT Std 55 Roman" charset="0"/>
                <a:ea typeface="Frutiger LT Std 55 Roman" charset="0"/>
                <a:cs typeface="Frutiger LT Std 55 Roman" charset="0"/>
              </a:rPr>
              <a:t>Aluko</a:t>
            </a:r>
            <a:r>
              <a:rPr lang="en-GB" sz="900" dirty="0">
                <a:latin typeface="Frutiger LT Std 55 Roman" charset="0"/>
                <a:ea typeface="Frutiger LT Std 55 Roman" charset="0"/>
                <a:cs typeface="Frutiger LT Std 55 Roman" charset="0"/>
              </a:rPr>
              <a:t> &amp; </a:t>
            </a:r>
            <a:r>
              <a:rPr lang="en-GB" sz="900" dirty="0" err="1">
                <a:latin typeface="Frutiger LT Std 55 Roman" charset="0"/>
                <a:ea typeface="Frutiger LT Std 55 Roman" charset="0"/>
                <a:cs typeface="Frutiger LT Std 55 Roman" charset="0"/>
              </a:rPr>
              <a:t>Oyebode</a:t>
            </a:r>
            <a:r>
              <a:rPr lang="en-GB" sz="900" dirty="0">
                <a:latin typeface="Frutiger LT Std 55 Roman" charset="0"/>
                <a:ea typeface="Frutiger LT Std 55 Roman" charset="0"/>
                <a:cs typeface="Frutiger LT Std 55 Roman" charset="0"/>
              </a:rPr>
              <a:t> via telephone (+234 1 4628360) or e-mail (</a:t>
            </a:r>
            <a:r>
              <a:rPr lang="en-GB" sz="900" dirty="0">
                <a:solidFill>
                  <a:srgbClr val="CE543A"/>
                </a:solidFill>
                <a:latin typeface="Frutiger LT Std 55 Roman" charset="0"/>
                <a:ea typeface="Frutiger LT Std 55 Roman" charset="0"/>
                <a:cs typeface="Frutiger LT Std 55 Roman" charset="0"/>
              </a:rPr>
              <a:t>ao@aluko-oyebode.com</a:t>
            </a:r>
            <a:r>
              <a:rPr lang="en-GB" sz="900" dirty="0">
                <a:latin typeface="Frutiger LT Std 55 Roman" charset="0"/>
                <a:ea typeface="Frutiger LT Std 55 Roman" charset="0"/>
                <a:cs typeface="Frutiger LT Std 55 Roman" charset="0"/>
              </a:rPr>
              <a:t>). For further information about </a:t>
            </a:r>
            <a:r>
              <a:rPr lang="en-GB" sz="900" dirty="0" err="1">
                <a:latin typeface="Frutiger LT Std 55 Roman" charset="0"/>
                <a:ea typeface="Frutiger LT Std 55 Roman" charset="0"/>
                <a:cs typeface="Frutiger LT Std 55 Roman" charset="0"/>
              </a:rPr>
              <a:t>Aluko</a:t>
            </a:r>
            <a:r>
              <a:rPr lang="en-GB" sz="900" dirty="0">
                <a:latin typeface="Frutiger LT Std 55 Roman" charset="0"/>
                <a:ea typeface="Frutiger LT Std 55 Roman" charset="0"/>
                <a:cs typeface="Frutiger LT Std 55 Roman" charset="0"/>
              </a:rPr>
              <a:t> &amp; </a:t>
            </a:r>
            <a:r>
              <a:rPr lang="en-GB" sz="900" dirty="0" err="1">
                <a:latin typeface="Frutiger LT Std 55 Roman" charset="0"/>
                <a:ea typeface="Frutiger LT Std 55 Roman" charset="0"/>
                <a:cs typeface="Frutiger LT Std 55 Roman" charset="0"/>
              </a:rPr>
              <a:t>Oyebode</a:t>
            </a:r>
            <a:r>
              <a:rPr lang="en-GB" sz="900" dirty="0">
                <a:latin typeface="Frutiger LT Std 55 Roman" charset="0"/>
                <a:ea typeface="Frutiger LT Std 55 Roman" charset="0"/>
                <a:cs typeface="Frutiger LT Std 55 Roman" charset="0"/>
              </a:rPr>
              <a:t>, please visit our website at </a:t>
            </a:r>
            <a:r>
              <a:rPr lang="en-GB" sz="900" dirty="0">
                <a:solidFill>
                  <a:srgbClr val="CE543A"/>
                </a:solidFill>
                <a:latin typeface="Frutiger LT Std 55 Roman" charset="0"/>
                <a:ea typeface="Frutiger LT Std 55 Roman" charset="0"/>
                <a:cs typeface="Frutiger LT Std 55 Roman" charset="0"/>
              </a:rPr>
              <a:t>www.aluko-oyebode.com.</a:t>
            </a:r>
          </a:p>
        </p:txBody>
      </p:sp>
      <p:pic>
        <p:nvPicPr>
          <p:cNvPr id="3" name="Picture 2"/>
          <p:cNvPicPr>
            <a:picLocks noChangeAspect="1"/>
          </p:cNvPicPr>
          <p:nvPr userDrawn="1"/>
        </p:nvPicPr>
        <p:blipFill rotWithShape="1">
          <a:blip r:embed="rId2"/>
          <a:srcRect t="1" r="25803" b="-2"/>
          <a:stretch/>
        </p:blipFill>
        <p:spPr>
          <a:xfrm>
            <a:off x="807470" y="5161947"/>
            <a:ext cx="1897093" cy="67641"/>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ver 1 Design">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37"/>
            <a:ext cx="12192000" cy="5453835"/>
          </a:xfrm>
          <a:prstGeom prst="rect">
            <a:avLst/>
          </a:prstGeom>
        </p:spPr>
      </p:pic>
      <p:sp>
        <p:nvSpPr>
          <p:cNvPr id="4" name="Rectangle 18"/>
          <p:cNvSpPr/>
          <p:nvPr/>
        </p:nvSpPr>
        <p:spPr>
          <a:xfrm>
            <a:off x="0" y="0"/>
            <a:ext cx="9889067" cy="6857999"/>
          </a:xfrm>
          <a:custGeom>
            <a:avLst/>
            <a:gdLst>
              <a:gd name="connsiteX0" fmla="*/ 0 w 9889067"/>
              <a:gd name="connsiteY0" fmla="*/ 0 h 6858000"/>
              <a:gd name="connsiteX1" fmla="*/ 9889067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 name="connsiteX0" fmla="*/ 0 w 9889067"/>
              <a:gd name="connsiteY0" fmla="*/ 0 h 6858000"/>
              <a:gd name="connsiteX1" fmla="*/ 2658534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 name="connsiteX0" fmla="*/ 0 w 9889067"/>
              <a:gd name="connsiteY0" fmla="*/ 0 h 6858000"/>
              <a:gd name="connsiteX1" fmla="*/ 5198534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9067" h="6858000">
                <a:moveTo>
                  <a:pt x="0" y="0"/>
                </a:moveTo>
                <a:lnTo>
                  <a:pt x="5198534" y="0"/>
                </a:lnTo>
                <a:lnTo>
                  <a:pt x="9889067" y="6858000"/>
                </a:lnTo>
                <a:lnTo>
                  <a:pt x="0" y="6858000"/>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tretch>
            <a:fillRect/>
          </a:stretch>
        </p:blipFill>
        <p:spPr>
          <a:xfrm>
            <a:off x="-1" y="5410199"/>
            <a:ext cx="12192001" cy="1447800"/>
          </a:xfrm>
          <a:prstGeom prst="rect">
            <a:avLst/>
          </a:prstGeom>
        </p:spPr>
      </p:pic>
      <p:pic>
        <p:nvPicPr>
          <p:cNvPr id="7" name="Picture 6"/>
          <p:cNvPicPr>
            <a:picLocks noChangeAspect="1"/>
          </p:cNvPicPr>
          <p:nvPr/>
        </p:nvPicPr>
        <p:blipFill>
          <a:blip r:embed="rId4"/>
          <a:stretch>
            <a:fillRect/>
          </a:stretch>
        </p:blipFill>
        <p:spPr>
          <a:xfrm>
            <a:off x="9275233" y="5804959"/>
            <a:ext cx="2146300" cy="571500"/>
          </a:xfrm>
          <a:prstGeom prst="rect">
            <a:avLst/>
          </a:prstGeom>
        </p:spPr>
      </p:pic>
      <p:sp>
        <p:nvSpPr>
          <p:cNvPr id="8" name="Rectangle 7"/>
          <p:cNvSpPr/>
          <p:nvPr/>
        </p:nvSpPr>
        <p:spPr>
          <a:xfrm>
            <a:off x="9444014" y="6406409"/>
            <a:ext cx="2366986" cy="353943"/>
          </a:xfrm>
          <a:prstGeom prst="rect">
            <a:avLst/>
          </a:prstGeom>
        </p:spPr>
        <p:txBody>
          <a:bodyPr wrap="square" lIns="0" tIns="0" rIns="0">
            <a:spAutoFit/>
          </a:bodyPr>
          <a:lstStyle/>
          <a:p>
            <a:pPr>
              <a:lnSpc>
                <a:spcPts val="2400"/>
              </a:lnSpc>
            </a:pPr>
            <a:r>
              <a:rPr lang="en-US" sz="900" spc="100" dirty="0">
                <a:latin typeface="Frutiger LT Std 55 Roman" charset="0"/>
                <a:ea typeface="Frutiger LT Std 55 Roman" charset="0"/>
                <a:cs typeface="Frutiger LT Std 55 Roman" charset="0"/>
              </a:rPr>
              <a:t>PRIVATE AND CONFIDENTIAL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37"/>
            <a:ext cx="12192000" cy="5453835"/>
          </a:xfrm>
          <a:prstGeom prst="rect">
            <a:avLst/>
          </a:prstGeom>
        </p:spPr>
      </p:pic>
      <p:sp>
        <p:nvSpPr>
          <p:cNvPr id="10" name="Rectangle 18"/>
          <p:cNvSpPr/>
          <p:nvPr userDrawn="1"/>
        </p:nvSpPr>
        <p:spPr>
          <a:xfrm>
            <a:off x="0" y="0"/>
            <a:ext cx="9889067" cy="6857999"/>
          </a:xfrm>
          <a:custGeom>
            <a:avLst/>
            <a:gdLst>
              <a:gd name="connsiteX0" fmla="*/ 0 w 9889067"/>
              <a:gd name="connsiteY0" fmla="*/ 0 h 6858000"/>
              <a:gd name="connsiteX1" fmla="*/ 9889067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 name="connsiteX0" fmla="*/ 0 w 9889067"/>
              <a:gd name="connsiteY0" fmla="*/ 0 h 6858000"/>
              <a:gd name="connsiteX1" fmla="*/ 2658534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 name="connsiteX0" fmla="*/ 0 w 9889067"/>
              <a:gd name="connsiteY0" fmla="*/ 0 h 6858000"/>
              <a:gd name="connsiteX1" fmla="*/ 5198534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9067" h="6858000">
                <a:moveTo>
                  <a:pt x="0" y="0"/>
                </a:moveTo>
                <a:lnTo>
                  <a:pt x="5198534" y="0"/>
                </a:lnTo>
                <a:lnTo>
                  <a:pt x="9889067" y="6858000"/>
                </a:lnTo>
                <a:lnTo>
                  <a:pt x="0" y="6858000"/>
                </a:lnTo>
                <a:lnTo>
                  <a:pt x="0" y="0"/>
                </a:lnTo>
                <a:close/>
              </a:path>
            </a:pathLst>
          </a:custGeom>
          <a:solidFill>
            <a:srgbClr val="000000">
              <a:alpha val="9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a:stretch>
            <a:fillRect/>
          </a:stretch>
        </p:blipFill>
        <p:spPr>
          <a:xfrm>
            <a:off x="-1" y="5410199"/>
            <a:ext cx="12192001" cy="1447800"/>
          </a:xfrm>
          <a:prstGeom prst="rect">
            <a:avLst/>
          </a:prstGeom>
        </p:spPr>
      </p:pic>
      <p:pic>
        <p:nvPicPr>
          <p:cNvPr id="12" name="Picture 11"/>
          <p:cNvPicPr>
            <a:picLocks noChangeAspect="1"/>
          </p:cNvPicPr>
          <p:nvPr userDrawn="1"/>
        </p:nvPicPr>
        <p:blipFill>
          <a:blip r:embed="rId4"/>
          <a:stretch>
            <a:fillRect/>
          </a:stretch>
        </p:blipFill>
        <p:spPr>
          <a:xfrm>
            <a:off x="9275233" y="5804959"/>
            <a:ext cx="2146300" cy="571500"/>
          </a:xfrm>
          <a:prstGeom prst="rect">
            <a:avLst/>
          </a:prstGeom>
        </p:spPr>
      </p:pic>
      <p:sp>
        <p:nvSpPr>
          <p:cNvPr id="13" name="Rectangle 12"/>
          <p:cNvSpPr/>
          <p:nvPr userDrawn="1"/>
        </p:nvSpPr>
        <p:spPr>
          <a:xfrm>
            <a:off x="9444014" y="6406409"/>
            <a:ext cx="2366986" cy="353943"/>
          </a:xfrm>
          <a:prstGeom prst="rect">
            <a:avLst/>
          </a:prstGeom>
        </p:spPr>
        <p:txBody>
          <a:bodyPr wrap="square" lIns="0" tIns="0" rIns="0">
            <a:spAutoFit/>
          </a:bodyPr>
          <a:lstStyle/>
          <a:p>
            <a:pPr>
              <a:lnSpc>
                <a:spcPts val="2400"/>
              </a:lnSpc>
            </a:pPr>
            <a:r>
              <a:rPr lang="en-US" sz="900" spc="100" dirty="0">
                <a:latin typeface="Frutiger LT Std 55 Roman" charset="0"/>
                <a:ea typeface="Frutiger LT Std 55 Roman" charset="0"/>
                <a:cs typeface="Frutiger LT Std 55 Roman" charset="0"/>
              </a:rPr>
              <a:t>PRIVATE AND CONFIDENTIAL</a:t>
            </a:r>
          </a:p>
        </p:txBody>
      </p:sp>
    </p:spTree>
    <p:extLst>
      <p:ext uri="{BB962C8B-B14F-4D97-AF65-F5344CB8AC3E}">
        <p14:creationId xmlns:p14="http://schemas.microsoft.com/office/powerpoint/2010/main" val="1908204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Cover Slide">
    <p:spTree>
      <p:nvGrpSpPr>
        <p:cNvPr id="1" name=""/>
        <p:cNvGrpSpPr/>
        <p:nvPr/>
      </p:nvGrpSpPr>
      <p:grpSpPr>
        <a:xfrm>
          <a:off x="0" y="0"/>
          <a:ext cx="0" cy="0"/>
          <a:chOff x="0" y="0"/>
          <a:chExt cx="0" cy="0"/>
        </a:xfrm>
      </p:grpSpPr>
      <p:sp>
        <p:nvSpPr>
          <p:cNvPr id="17" name="Do not remove" hidden="1">
            <a:extLst>
              <a:ext uri="{FF2B5EF4-FFF2-40B4-BE49-F238E27FC236}">
                <a16:creationId xmlns:a16="http://schemas.microsoft.com/office/drawing/2014/main" id="{5FEA6ABF-E5F8-6AB2-9FC6-A7CBC508E784}"/>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5"/>
          <p:cNvSpPr>
            <a:spLocks noGrp="1"/>
          </p:cNvSpPr>
          <p:nvPr>
            <p:ph type="body" sz="quarter" idx="10" hasCustomPrompt="1"/>
          </p:nvPr>
        </p:nvSpPr>
        <p:spPr>
          <a:xfrm>
            <a:off x="390525" y="328882"/>
            <a:ext cx="7942263" cy="512493"/>
          </a:xfrm>
          <a:prstGeom prst="rect">
            <a:avLst/>
          </a:prstGeom>
        </p:spPr>
        <p:txBody>
          <a:bodyPr lIns="0" tIns="0" rIns="0">
            <a:normAutofit/>
          </a:bodyPr>
          <a:lstStyle>
            <a:lvl1pPr marL="0" indent="0">
              <a:buNone/>
              <a:defRPr sz="3000">
                <a:solidFill>
                  <a:schemeClr val="tx2"/>
                </a:solidFill>
                <a:latin typeface="+mj-lt"/>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Title 45pt </a:t>
            </a:r>
            <a:r>
              <a:rPr lang="en-US" dirty="0" err="1"/>
              <a:t>Dinamit</a:t>
            </a:r>
            <a:r>
              <a:rPr lang="en-US" dirty="0"/>
              <a:t> Light</a:t>
            </a:r>
          </a:p>
        </p:txBody>
      </p:sp>
      <p:sp>
        <p:nvSpPr>
          <p:cNvPr id="3" name="Text Placeholder 9"/>
          <p:cNvSpPr>
            <a:spLocks noGrp="1"/>
          </p:cNvSpPr>
          <p:nvPr>
            <p:ph type="body" sz="quarter" idx="11" hasCustomPrompt="1"/>
          </p:nvPr>
        </p:nvSpPr>
        <p:spPr>
          <a:xfrm>
            <a:off x="390525" y="1148955"/>
            <a:ext cx="9194800" cy="787400"/>
          </a:xfrm>
          <a:prstGeom prst="rect">
            <a:avLst/>
          </a:prstGeom>
        </p:spPr>
        <p:txBody>
          <a:bodyPr lIns="0" tIns="0" rIns="0">
            <a:normAutofit/>
          </a:bodyPr>
          <a:lstStyle>
            <a:lvl1pPr marL="0" indent="0">
              <a:buNone/>
              <a:defRPr sz="2400" baseline="0">
                <a:solidFill>
                  <a:schemeClr val="accent6"/>
                </a:solidFill>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Optional slide subtitle 24pts </a:t>
            </a:r>
            <a:r>
              <a:rPr lang="en-US" dirty="0" err="1"/>
              <a:t>Frutiger</a:t>
            </a:r>
            <a:r>
              <a:rPr lang="en-US" dirty="0"/>
              <a:t> Roman</a:t>
            </a:r>
          </a:p>
        </p:txBody>
      </p:sp>
      <p:sp>
        <p:nvSpPr>
          <p:cNvPr id="4" name="Content Placeholder 2"/>
          <p:cNvSpPr>
            <a:spLocks noGrp="1"/>
          </p:cNvSpPr>
          <p:nvPr>
            <p:ph sz="quarter" idx="13" hasCustomPrompt="1"/>
          </p:nvPr>
        </p:nvSpPr>
        <p:spPr>
          <a:xfrm>
            <a:off x="390525" y="2145791"/>
            <a:ext cx="11410950" cy="4297680"/>
          </a:xfrm>
          <a:prstGeom prst="rect">
            <a:avLst/>
          </a:prstGeom>
        </p:spPr>
        <p:txBody>
          <a:bodyPr lIns="0" tIns="0" rIns="0" bIns="0">
            <a:noAutofit/>
          </a:bodyPr>
          <a:lstStyle>
            <a:lvl1pPr marL="0" indent="0">
              <a:lnSpc>
                <a:spcPts val="2400"/>
              </a:lnSpc>
              <a:spcAft>
                <a:spcPts val="800"/>
              </a:spcAft>
              <a:buClr>
                <a:schemeClr val="tx2"/>
              </a:buClr>
              <a:buFont typeface="Arial" charset="0"/>
              <a:buNone/>
              <a:defRPr sz="2100"/>
            </a:lvl1pPr>
            <a:lvl2pPr marL="800100" indent="-342900">
              <a:lnSpc>
                <a:spcPts val="2400"/>
              </a:lnSpc>
              <a:spcAft>
                <a:spcPts val="800"/>
              </a:spcAft>
              <a:buClr>
                <a:schemeClr val="tx2"/>
              </a:buClr>
              <a:buFont typeface="Arial" charset="0"/>
              <a:buChar char="•"/>
              <a:defRPr sz="2100"/>
            </a:lvl2pPr>
            <a:lvl3pPr>
              <a:defRPr sz="1800"/>
            </a:lvl3pPr>
          </a:lstStyle>
          <a:p>
            <a:pPr>
              <a:lnSpc>
                <a:spcPts val="2400"/>
              </a:lnSpc>
              <a:spcAft>
                <a:spcPts val="800"/>
              </a:spcAft>
            </a:pPr>
            <a:r>
              <a:rPr lang="en-US" sz="2100" dirty="0">
                <a:latin typeface="Frutiger LT Std 55 Roman" charset="0"/>
                <a:ea typeface="Frutiger LT Std 55 Roman" charset="0"/>
                <a:cs typeface="Frutiger LT Std 55 Roman" charset="0"/>
              </a:rPr>
              <a:t>Level 1 for paragraph style – </a:t>
            </a:r>
            <a:r>
              <a:rPr lang="en-US" sz="2100" dirty="0" err="1">
                <a:latin typeface="Frutiger LT Std 55 Roman" charset="0"/>
                <a:ea typeface="Frutiger LT Std 55 Roman" charset="0"/>
                <a:cs typeface="Frutiger LT Std 55 Roman" charset="0"/>
              </a:rPr>
              <a:t>Frutiger</a:t>
            </a:r>
            <a:r>
              <a:rPr lang="en-US" sz="2100" dirty="0">
                <a:latin typeface="Frutiger LT Std 55 Roman" charset="0"/>
                <a:ea typeface="Frutiger LT Std 55 Roman" charset="0"/>
                <a:cs typeface="Frutiger LT Std 55 Roman" charset="0"/>
              </a:rPr>
              <a:t> Roman 21 pts. Lorem ipsum dolor sit Lorem ipsum dolor sit </a:t>
            </a:r>
            <a:r>
              <a:rPr lang="en-US" sz="2100" dirty="0" err="1">
                <a:latin typeface="Frutiger LT Std 55 Roman" charset="0"/>
                <a:ea typeface="Frutiger LT Std 55 Roman" charset="0"/>
                <a:cs typeface="Frutiger LT Std 55 Roman" charset="0"/>
              </a:rPr>
              <a:t>amet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consectetuer</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adipiscing</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elit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sed</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diam</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nonummy</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nibh</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euismod</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tincidunt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ut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laoreet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dolore</a:t>
            </a:r>
            <a:r>
              <a:rPr lang="en-US" sz="2100" dirty="0">
                <a:latin typeface="Frutiger LT Std 55 Roman" charset="0"/>
                <a:ea typeface="Frutiger LT Std 55 Roman" charset="0"/>
                <a:cs typeface="Frutiger LT Std 55 Roman" charset="0"/>
              </a:rPr>
              <a:t> magna.</a:t>
            </a:r>
          </a:p>
          <a:p>
            <a:pPr marL="342900" indent="-342900">
              <a:lnSpc>
                <a:spcPts val="2400"/>
              </a:lnSpc>
              <a:spcAft>
                <a:spcPts val="800"/>
              </a:spcAft>
              <a:buClr>
                <a:schemeClr val="tx2"/>
              </a:buClr>
              <a:buFont typeface="Arial" charset="0"/>
              <a:buChar char="•"/>
            </a:pPr>
            <a:r>
              <a:rPr lang="en-US" sz="2100" dirty="0">
                <a:latin typeface="Frutiger LT Std 55 Roman" charset="0"/>
                <a:ea typeface="Frutiger LT Std 55 Roman" charset="0"/>
                <a:cs typeface="Frutiger LT Std 55 Roman" charset="0"/>
              </a:rPr>
              <a:t>Level 2 bullet dolor sit Lorem ipsum dolor sit </a:t>
            </a:r>
            <a:r>
              <a:rPr lang="en-US" sz="2100" dirty="0" err="1">
                <a:latin typeface="Frutiger LT Std 55 Roman" charset="0"/>
                <a:ea typeface="Frutiger LT Std 55 Roman" charset="0"/>
                <a:cs typeface="Frutiger LT Std 55 Roman" charset="0"/>
              </a:rPr>
              <a:t>amet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consectetuer</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adipiscing</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elit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sed</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diam</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nonummy</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nibh</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euismod</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tincidunt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ut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laoreet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dolore</a:t>
            </a:r>
            <a:r>
              <a:rPr lang="en-US" sz="2100" dirty="0">
                <a:latin typeface="Frutiger LT Std 55 Roman" charset="0"/>
                <a:ea typeface="Frutiger LT Std 55 Roman" charset="0"/>
                <a:cs typeface="Frutiger LT Std 55 Roman" charset="0"/>
              </a:rPr>
              <a:t> magna</a:t>
            </a:r>
          </a:p>
          <a:p>
            <a:pPr marL="800100" lvl="1" indent="-342900">
              <a:lnSpc>
                <a:spcPts val="2400"/>
              </a:lnSpc>
              <a:spcAft>
                <a:spcPts val="800"/>
              </a:spcAft>
              <a:buClr>
                <a:schemeClr val="tx2"/>
              </a:buClr>
              <a:buFont typeface="Arial" charset="0"/>
              <a:buChar char="•"/>
            </a:pPr>
            <a:r>
              <a:rPr lang="en-US" sz="2100" dirty="0">
                <a:latin typeface="Frutiger LT Std 55 Roman" charset="0"/>
                <a:ea typeface="Frutiger LT Std 55 Roman" charset="0"/>
                <a:cs typeface="Frutiger LT Std 55 Roman" charset="0"/>
              </a:rPr>
              <a:t>Level 3 bullet dolor sit Lorem ipsum dolor sit </a:t>
            </a:r>
            <a:r>
              <a:rPr lang="en-US" sz="2100" dirty="0" err="1">
                <a:latin typeface="Frutiger LT Std 55 Roman" charset="0"/>
                <a:ea typeface="Frutiger LT Std 55 Roman" charset="0"/>
                <a:cs typeface="Frutiger LT Std 55 Roman" charset="0"/>
              </a:rPr>
              <a:t>amet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consectetuer</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adipiscing</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elit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sed</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diam</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nonummy</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nibh</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euismod</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tincidunt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ut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laoreet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dolore</a:t>
            </a:r>
            <a:r>
              <a:rPr lang="en-US" sz="2100" dirty="0">
                <a:latin typeface="Frutiger LT Std 55 Roman" charset="0"/>
                <a:ea typeface="Frutiger LT Std 55 Roman" charset="0"/>
                <a:cs typeface="Frutiger LT Std 55 Roman" charset="0"/>
              </a:rPr>
              <a:t> magna.</a:t>
            </a:r>
          </a:p>
          <a:p>
            <a:pPr marL="342900" indent="-342900">
              <a:lnSpc>
                <a:spcPts val="2400"/>
              </a:lnSpc>
              <a:spcAft>
                <a:spcPts val="800"/>
              </a:spcAft>
              <a:buClr>
                <a:schemeClr val="tx2"/>
              </a:buClr>
              <a:buFont typeface="Arial" charset="0"/>
              <a:buChar char="•"/>
            </a:pPr>
            <a:r>
              <a:rPr lang="en-US" sz="2100" dirty="0">
                <a:latin typeface="Frutiger LT Std 55 Roman" charset="0"/>
                <a:ea typeface="Frutiger LT Std 55 Roman" charset="0"/>
                <a:cs typeface="Frutiger LT Std 55 Roman" charset="0"/>
              </a:rPr>
              <a:t>Level 3 bullet dolor sit Lorem ipsum dolor sit </a:t>
            </a:r>
            <a:r>
              <a:rPr lang="en-US" sz="2100" dirty="0" err="1">
                <a:latin typeface="Frutiger LT Std 55 Roman" charset="0"/>
                <a:ea typeface="Frutiger LT Std 55 Roman" charset="0"/>
                <a:cs typeface="Frutiger LT Std 55 Roman" charset="0"/>
              </a:rPr>
              <a:t>amet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consectetuer</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adipiscing</a:t>
            </a:r>
            <a:r>
              <a:rPr lang="en-US" sz="2100" dirty="0">
                <a:latin typeface="Frutiger LT Std 55 Roman" charset="0"/>
                <a:ea typeface="Frutiger LT Std 55 Roman" charset="0"/>
                <a:cs typeface="Frutiger LT Std 55 Roman" charset="0"/>
              </a:rPr>
              <a:t>.</a:t>
            </a:r>
          </a:p>
          <a:p>
            <a:pPr marL="342900" indent="-342900">
              <a:lnSpc>
                <a:spcPts val="2400"/>
              </a:lnSpc>
              <a:spcAft>
                <a:spcPts val="800"/>
              </a:spcAft>
              <a:buClr>
                <a:schemeClr val="tx2"/>
              </a:buClr>
              <a:buFont typeface="Arial" charset="0"/>
              <a:buChar char="•"/>
            </a:pPr>
            <a:r>
              <a:rPr lang="en-US" sz="2100" dirty="0">
                <a:latin typeface="Frutiger LT Std 55 Roman" charset="0"/>
                <a:ea typeface="Frutiger LT Std 55 Roman" charset="0"/>
                <a:cs typeface="Frutiger LT Std 55 Roman" charset="0"/>
              </a:rPr>
              <a:t>If too much text is entered into the content area, font size and line spacing are automatically reduced to fit. However, for legibility and consistency, avoid adding too much copy to one slide.</a:t>
            </a:r>
          </a:p>
        </p:txBody>
      </p:sp>
      <p:pic>
        <p:nvPicPr>
          <p:cNvPr id="5" name="Picture 4"/>
          <p:cNvPicPr>
            <a:picLocks noChangeAspect="1"/>
          </p:cNvPicPr>
          <p:nvPr/>
        </p:nvPicPr>
        <p:blipFill>
          <a:blip r:embed="rId3"/>
          <a:stretch>
            <a:fillRect/>
          </a:stretch>
        </p:blipFill>
        <p:spPr>
          <a:xfrm>
            <a:off x="9829800" y="320675"/>
            <a:ext cx="1981200" cy="520700"/>
          </a:xfrm>
          <a:prstGeom prst="rect">
            <a:avLst/>
          </a:prstGeom>
        </p:spPr>
      </p:pic>
      <p:pic>
        <p:nvPicPr>
          <p:cNvPr id="7" name="Picture 6"/>
          <p:cNvPicPr>
            <a:picLocks noChangeAspect="1"/>
          </p:cNvPicPr>
          <p:nvPr userDrawn="1"/>
        </p:nvPicPr>
        <p:blipFill>
          <a:blip r:embed="rId3"/>
          <a:stretch>
            <a:fillRect/>
          </a:stretch>
        </p:blipFill>
        <p:spPr>
          <a:xfrm>
            <a:off x="9829800" y="320675"/>
            <a:ext cx="1981200" cy="520700"/>
          </a:xfrm>
          <a:prstGeom prst="rect">
            <a:avLst/>
          </a:prstGeom>
        </p:spPr>
      </p:pic>
      <p:sp>
        <p:nvSpPr>
          <p:cNvPr id="9" name="TextBox 8"/>
          <p:cNvSpPr txBox="1"/>
          <p:nvPr userDrawn="1"/>
        </p:nvSpPr>
        <p:spPr>
          <a:xfrm>
            <a:off x="7424531" y="6568268"/>
            <a:ext cx="4386470" cy="169277"/>
          </a:xfrm>
          <a:prstGeom prst="rect">
            <a:avLst/>
          </a:prstGeom>
          <a:noFill/>
        </p:spPr>
        <p:txBody>
          <a:bodyPr wrap="square" lIns="0" tIns="0"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spc="50" dirty="0">
                <a:solidFill>
                  <a:schemeClr val="tx1"/>
                </a:solidFill>
                <a:latin typeface="+mn-lt"/>
                <a:ea typeface="Frutiger LT Std 55 Roman" charset="0"/>
                <a:cs typeface="Frutiger LT Std 55 Roman" charset="0"/>
              </a:rPr>
              <a:t>Claims Management: Insights from Case Law</a:t>
            </a:r>
          </a:p>
        </p:txBody>
      </p:sp>
    </p:spTree>
    <p:extLst>
      <p:ext uri="{BB962C8B-B14F-4D97-AF65-F5344CB8AC3E}">
        <p14:creationId xmlns:p14="http://schemas.microsoft.com/office/powerpoint/2010/main" val="1662515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slide with Header/Footer">
    <p:spTree>
      <p:nvGrpSpPr>
        <p:cNvPr id="1" name=""/>
        <p:cNvGrpSpPr/>
        <p:nvPr/>
      </p:nvGrpSpPr>
      <p:grpSpPr>
        <a:xfrm>
          <a:off x="0" y="0"/>
          <a:ext cx="0" cy="0"/>
          <a:chOff x="0" y="0"/>
          <a:chExt cx="0" cy="0"/>
        </a:xfrm>
      </p:grpSpPr>
      <p:sp>
        <p:nvSpPr>
          <p:cNvPr id="2" name="Rectangle 1"/>
          <p:cNvSpPr/>
          <p:nvPr userDrawn="1"/>
        </p:nvSpPr>
        <p:spPr>
          <a:xfrm>
            <a:off x="807470" y="1395866"/>
            <a:ext cx="4050508" cy="3739485"/>
          </a:xfrm>
          <a:prstGeom prst="rect">
            <a:avLst/>
          </a:prstGeom>
        </p:spPr>
        <p:txBody>
          <a:bodyPr wrap="square" lIns="0" tIns="0" rIns="0">
            <a:spAutoFit/>
          </a:bodyPr>
          <a:lstStyle/>
          <a:p>
            <a:pPr algn="just"/>
            <a:r>
              <a:rPr lang="en-GB" sz="1200" b="1" dirty="0">
                <a:solidFill>
                  <a:srgbClr val="CE543A"/>
                </a:solidFill>
                <a:ea typeface="Frutiger LT Std 55 Roman" charset="0"/>
                <a:cs typeface="Frutiger LT Std 55 Roman" charset="0"/>
              </a:rPr>
              <a:t>Disclaimer</a:t>
            </a:r>
          </a:p>
          <a:p>
            <a:pPr algn="just"/>
            <a:endParaRPr lang="en-GB" sz="700" b="1" dirty="0">
              <a:solidFill>
                <a:srgbClr val="CE543A"/>
              </a:solidFill>
              <a:ea typeface="Frutiger LT Std 55 Roman" charset="0"/>
              <a:cs typeface="Frutiger LT Std 55 Roman" charset="0"/>
            </a:endParaRPr>
          </a:p>
          <a:p>
            <a:pPr algn="just"/>
            <a:r>
              <a:rPr lang="en-GB" sz="900" dirty="0" err="1">
                <a:latin typeface="Frutiger LT Std 55 Roman" charset="0"/>
                <a:ea typeface="Frutiger LT Std 55 Roman" charset="0"/>
                <a:cs typeface="Frutiger LT Std 55 Roman" charset="0"/>
              </a:rPr>
              <a:t>Aluko</a:t>
            </a:r>
            <a:r>
              <a:rPr lang="en-GB" sz="900" dirty="0">
                <a:latin typeface="Frutiger LT Std 55 Roman" charset="0"/>
                <a:ea typeface="Frutiger LT Std 55 Roman" charset="0"/>
                <a:cs typeface="Frutiger LT Std 55 Roman" charset="0"/>
              </a:rPr>
              <a:t> &amp; </a:t>
            </a:r>
            <a:r>
              <a:rPr lang="en-GB" sz="900" dirty="0" err="1">
                <a:latin typeface="Frutiger LT Std 55 Roman" charset="0"/>
                <a:ea typeface="Frutiger LT Std 55 Roman" charset="0"/>
                <a:cs typeface="Frutiger LT Std 55 Roman" charset="0"/>
              </a:rPr>
              <a:t>Oyebode</a:t>
            </a:r>
            <a:r>
              <a:rPr lang="en-GB" sz="900" dirty="0">
                <a:latin typeface="Frutiger LT Std 55 Roman" charset="0"/>
                <a:ea typeface="Frutiger LT Std 55 Roman" charset="0"/>
                <a:cs typeface="Frutiger LT Std 55 Roman" charset="0"/>
              </a:rPr>
              <a:t> (the Firm) owns all copyrights and similar rights in the contents of this presentation; all rights in the contents of this presentation are reserved to the firm and all trademarks, logos and brands displayed in this presentation are either owned by the firm or licensed to it and must not be reproduced without its consent. Unauthorized copying is illegal. The contents of this presentation, either in whole or in part, may not be reproduced, stored in a data retrieval system or transmitted in any form or by any means, electronic, mechanical photocopying or otherwise without the written consent of the Firm. </a:t>
            </a:r>
          </a:p>
          <a:p>
            <a:pPr algn="just"/>
            <a:endParaRPr lang="en-GB" sz="900" dirty="0">
              <a:latin typeface="Frutiger LT Std 55 Roman" charset="0"/>
              <a:ea typeface="Frutiger LT Std 55 Roman" charset="0"/>
              <a:cs typeface="Frutiger LT Std 55 Roman" charset="0"/>
            </a:endParaRPr>
          </a:p>
          <a:p>
            <a:pPr algn="just"/>
            <a:r>
              <a:rPr lang="en-GB" sz="900" dirty="0">
                <a:latin typeface="Frutiger LT Std 55 Roman" charset="0"/>
                <a:ea typeface="Frutiger LT Std 55 Roman" charset="0"/>
                <a:cs typeface="Frutiger LT Std 55 Roman" charset="0"/>
              </a:rPr>
              <a:t>The views and opinions contained in this presentation are those of the presenter and should not be considered as independent legal advice to be relied upon for any purpose whatsoever. The Firm accepts no liability for the consequences of any reliance placed on the contents of this presentation. The views, opinions and statements contained herein should not be relied upon for any personal, legal, contractual or financial or other decisions or possible gain. The information, opinions or views expressed in this presentation may include inaccuracies or typographical errors. The firm accepts no liability for any errors in any of the views expressed herein. </a:t>
            </a:r>
          </a:p>
          <a:p>
            <a:pPr algn="just"/>
            <a:endParaRPr lang="en-GB" sz="900" dirty="0">
              <a:latin typeface="Frutiger LT Std 55 Roman" charset="0"/>
              <a:ea typeface="Frutiger LT Std 55 Roman" charset="0"/>
              <a:cs typeface="Frutiger LT Std 55 Roman" charset="0"/>
            </a:endParaRPr>
          </a:p>
          <a:p>
            <a:pPr algn="just"/>
            <a:r>
              <a:rPr lang="en-GB" sz="900" dirty="0">
                <a:latin typeface="Frutiger LT Std 55 Roman" charset="0"/>
                <a:ea typeface="Frutiger LT Std 55 Roman" charset="0"/>
                <a:cs typeface="Frutiger LT Std 55 Roman" charset="0"/>
              </a:rPr>
              <a:t>If you are not the intended recipient(s), please contact </a:t>
            </a:r>
            <a:r>
              <a:rPr lang="en-GB" sz="900" dirty="0" err="1">
                <a:latin typeface="Frutiger LT Std 55 Roman" charset="0"/>
                <a:ea typeface="Frutiger LT Std 55 Roman" charset="0"/>
                <a:cs typeface="Frutiger LT Std 55 Roman" charset="0"/>
              </a:rPr>
              <a:t>Aluko</a:t>
            </a:r>
            <a:r>
              <a:rPr lang="en-GB" sz="900" dirty="0">
                <a:latin typeface="Frutiger LT Std 55 Roman" charset="0"/>
                <a:ea typeface="Frutiger LT Std 55 Roman" charset="0"/>
                <a:cs typeface="Frutiger LT Std 55 Roman" charset="0"/>
              </a:rPr>
              <a:t> &amp; </a:t>
            </a:r>
            <a:r>
              <a:rPr lang="en-GB" sz="900" dirty="0" err="1">
                <a:latin typeface="Frutiger LT Std 55 Roman" charset="0"/>
                <a:ea typeface="Frutiger LT Std 55 Roman" charset="0"/>
                <a:cs typeface="Frutiger LT Std 55 Roman" charset="0"/>
              </a:rPr>
              <a:t>Oyebode</a:t>
            </a:r>
            <a:r>
              <a:rPr lang="en-GB" sz="900" dirty="0">
                <a:latin typeface="Frutiger LT Std 55 Roman" charset="0"/>
                <a:ea typeface="Frutiger LT Std 55 Roman" charset="0"/>
                <a:cs typeface="Frutiger LT Std 55 Roman" charset="0"/>
              </a:rPr>
              <a:t> via telephone (+234 1 4628360) or e-mail (</a:t>
            </a:r>
            <a:r>
              <a:rPr lang="en-GB" sz="900" dirty="0">
                <a:solidFill>
                  <a:srgbClr val="CE543A"/>
                </a:solidFill>
                <a:latin typeface="Frutiger LT Std 55 Roman" charset="0"/>
                <a:ea typeface="Frutiger LT Std 55 Roman" charset="0"/>
                <a:cs typeface="Frutiger LT Std 55 Roman" charset="0"/>
              </a:rPr>
              <a:t>ao@aluko-oyebode.com</a:t>
            </a:r>
            <a:r>
              <a:rPr lang="en-GB" sz="900" dirty="0">
                <a:latin typeface="Frutiger LT Std 55 Roman" charset="0"/>
                <a:ea typeface="Frutiger LT Std 55 Roman" charset="0"/>
                <a:cs typeface="Frutiger LT Std 55 Roman" charset="0"/>
              </a:rPr>
              <a:t>). For further information about </a:t>
            </a:r>
            <a:r>
              <a:rPr lang="en-GB" sz="900" dirty="0" err="1">
                <a:latin typeface="Frutiger LT Std 55 Roman" charset="0"/>
                <a:ea typeface="Frutiger LT Std 55 Roman" charset="0"/>
                <a:cs typeface="Frutiger LT Std 55 Roman" charset="0"/>
              </a:rPr>
              <a:t>Aluko</a:t>
            </a:r>
            <a:r>
              <a:rPr lang="en-GB" sz="900" dirty="0">
                <a:latin typeface="Frutiger LT Std 55 Roman" charset="0"/>
                <a:ea typeface="Frutiger LT Std 55 Roman" charset="0"/>
                <a:cs typeface="Frutiger LT Std 55 Roman" charset="0"/>
              </a:rPr>
              <a:t> &amp; </a:t>
            </a:r>
            <a:r>
              <a:rPr lang="en-GB" sz="900" dirty="0" err="1">
                <a:latin typeface="Frutiger LT Std 55 Roman" charset="0"/>
                <a:ea typeface="Frutiger LT Std 55 Roman" charset="0"/>
                <a:cs typeface="Frutiger LT Std 55 Roman" charset="0"/>
              </a:rPr>
              <a:t>Oyebode</a:t>
            </a:r>
            <a:r>
              <a:rPr lang="en-GB" sz="900" dirty="0">
                <a:latin typeface="Frutiger LT Std 55 Roman" charset="0"/>
                <a:ea typeface="Frutiger LT Std 55 Roman" charset="0"/>
                <a:cs typeface="Frutiger LT Std 55 Roman" charset="0"/>
              </a:rPr>
              <a:t>, please visit our website at </a:t>
            </a:r>
            <a:r>
              <a:rPr lang="en-GB" sz="900" dirty="0">
                <a:solidFill>
                  <a:srgbClr val="CE543A"/>
                </a:solidFill>
                <a:latin typeface="Frutiger LT Std 55 Roman" charset="0"/>
                <a:ea typeface="Frutiger LT Std 55 Roman" charset="0"/>
                <a:cs typeface="Frutiger LT Std 55 Roman" charset="0"/>
              </a:rPr>
              <a:t>www.aluko-oyebode.com.</a:t>
            </a:r>
          </a:p>
        </p:txBody>
      </p:sp>
      <p:pic>
        <p:nvPicPr>
          <p:cNvPr id="3" name="Picture 2"/>
          <p:cNvPicPr>
            <a:picLocks noChangeAspect="1"/>
          </p:cNvPicPr>
          <p:nvPr userDrawn="1"/>
        </p:nvPicPr>
        <p:blipFill rotWithShape="1">
          <a:blip r:embed="rId2"/>
          <a:srcRect t="1" r="25803" b="-2"/>
          <a:stretch/>
        </p:blipFill>
        <p:spPr>
          <a:xfrm>
            <a:off x="807470" y="5161947"/>
            <a:ext cx="1897093" cy="67641"/>
          </a:xfrm>
          <a:prstGeom prst="rect">
            <a:avLst/>
          </a:prstGeom>
        </p:spPr>
      </p:pic>
    </p:spTree>
    <p:extLst>
      <p:ext uri="{BB962C8B-B14F-4D97-AF65-F5344CB8AC3E}">
        <p14:creationId xmlns:p14="http://schemas.microsoft.com/office/powerpoint/2010/main" val="1670987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ver 1 Design">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37"/>
            <a:ext cx="12192000" cy="5453835"/>
          </a:xfrm>
          <a:prstGeom prst="rect">
            <a:avLst/>
          </a:prstGeom>
        </p:spPr>
      </p:pic>
      <p:sp>
        <p:nvSpPr>
          <p:cNvPr id="4" name="Rectangle 18"/>
          <p:cNvSpPr/>
          <p:nvPr/>
        </p:nvSpPr>
        <p:spPr>
          <a:xfrm>
            <a:off x="0" y="0"/>
            <a:ext cx="9889067" cy="6857999"/>
          </a:xfrm>
          <a:custGeom>
            <a:avLst/>
            <a:gdLst>
              <a:gd name="connsiteX0" fmla="*/ 0 w 9889067"/>
              <a:gd name="connsiteY0" fmla="*/ 0 h 6858000"/>
              <a:gd name="connsiteX1" fmla="*/ 9889067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 name="connsiteX0" fmla="*/ 0 w 9889067"/>
              <a:gd name="connsiteY0" fmla="*/ 0 h 6858000"/>
              <a:gd name="connsiteX1" fmla="*/ 2658534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 name="connsiteX0" fmla="*/ 0 w 9889067"/>
              <a:gd name="connsiteY0" fmla="*/ 0 h 6858000"/>
              <a:gd name="connsiteX1" fmla="*/ 5198534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9067" h="6858000">
                <a:moveTo>
                  <a:pt x="0" y="0"/>
                </a:moveTo>
                <a:lnTo>
                  <a:pt x="5198534" y="0"/>
                </a:lnTo>
                <a:lnTo>
                  <a:pt x="9889067" y="6858000"/>
                </a:lnTo>
                <a:lnTo>
                  <a:pt x="0" y="6858000"/>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5" name="Picture 4"/>
          <p:cNvPicPr>
            <a:picLocks noChangeAspect="1"/>
          </p:cNvPicPr>
          <p:nvPr/>
        </p:nvPicPr>
        <p:blipFill>
          <a:blip r:embed="rId3"/>
          <a:stretch>
            <a:fillRect/>
          </a:stretch>
        </p:blipFill>
        <p:spPr>
          <a:xfrm>
            <a:off x="-1" y="5410199"/>
            <a:ext cx="12192001" cy="1447800"/>
          </a:xfrm>
          <a:prstGeom prst="rect">
            <a:avLst/>
          </a:prstGeom>
        </p:spPr>
      </p:pic>
      <p:pic>
        <p:nvPicPr>
          <p:cNvPr id="7" name="Picture 6"/>
          <p:cNvPicPr>
            <a:picLocks noChangeAspect="1"/>
          </p:cNvPicPr>
          <p:nvPr/>
        </p:nvPicPr>
        <p:blipFill>
          <a:blip r:embed="rId4"/>
          <a:stretch>
            <a:fillRect/>
          </a:stretch>
        </p:blipFill>
        <p:spPr>
          <a:xfrm>
            <a:off x="9275233" y="5804959"/>
            <a:ext cx="2146300" cy="571500"/>
          </a:xfrm>
          <a:prstGeom prst="rect">
            <a:avLst/>
          </a:prstGeom>
        </p:spPr>
      </p:pic>
      <p:sp>
        <p:nvSpPr>
          <p:cNvPr id="8" name="Rectangle 7"/>
          <p:cNvSpPr/>
          <p:nvPr/>
        </p:nvSpPr>
        <p:spPr>
          <a:xfrm>
            <a:off x="9444014" y="6406409"/>
            <a:ext cx="2366986" cy="353943"/>
          </a:xfrm>
          <a:prstGeom prst="rect">
            <a:avLst/>
          </a:prstGeom>
        </p:spPr>
        <p:txBody>
          <a:bodyPr wrap="square" lIns="0" tIns="0" rIns="0">
            <a:spAutoFit/>
          </a:bodyPr>
          <a:lstStyle/>
          <a:p>
            <a:pPr>
              <a:lnSpc>
                <a:spcPts val="2400"/>
              </a:lnSpc>
            </a:pPr>
            <a:r>
              <a:rPr lang="en-US" sz="900" spc="100" dirty="0">
                <a:solidFill>
                  <a:srgbClr val="000000"/>
                </a:solidFill>
                <a:ea typeface="Frutiger LT Std 55 Roman" charset="0"/>
                <a:cs typeface="Frutiger LT Std 55 Roman" charset="0"/>
              </a:rPr>
              <a:t>PRIVATE AND CONFIDENTIAL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37"/>
            <a:ext cx="12192000" cy="5453835"/>
          </a:xfrm>
          <a:prstGeom prst="rect">
            <a:avLst/>
          </a:prstGeom>
        </p:spPr>
      </p:pic>
      <p:sp>
        <p:nvSpPr>
          <p:cNvPr id="10" name="Rectangle 18"/>
          <p:cNvSpPr/>
          <p:nvPr userDrawn="1"/>
        </p:nvSpPr>
        <p:spPr>
          <a:xfrm>
            <a:off x="0" y="0"/>
            <a:ext cx="9889067" cy="6857999"/>
          </a:xfrm>
          <a:custGeom>
            <a:avLst/>
            <a:gdLst>
              <a:gd name="connsiteX0" fmla="*/ 0 w 9889067"/>
              <a:gd name="connsiteY0" fmla="*/ 0 h 6858000"/>
              <a:gd name="connsiteX1" fmla="*/ 9889067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 name="connsiteX0" fmla="*/ 0 w 9889067"/>
              <a:gd name="connsiteY0" fmla="*/ 0 h 6858000"/>
              <a:gd name="connsiteX1" fmla="*/ 2658534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 name="connsiteX0" fmla="*/ 0 w 9889067"/>
              <a:gd name="connsiteY0" fmla="*/ 0 h 6858000"/>
              <a:gd name="connsiteX1" fmla="*/ 5198534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9067" h="6858000">
                <a:moveTo>
                  <a:pt x="0" y="0"/>
                </a:moveTo>
                <a:lnTo>
                  <a:pt x="5198534" y="0"/>
                </a:lnTo>
                <a:lnTo>
                  <a:pt x="9889067" y="6858000"/>
                </a:lnTo>
                <a:lnTo>
                  <a:pt x="0" y="6858000"/>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1" name="Picture 10"/>
          <p:cNvPicPr>
            <a:picLocks noChangeAspect="1"/>
          </p:cNvPicPr>
          <p:nvPr userDrawn="1"/>
        </p:nvPicPr>
        <p:blipFill>
          <a:blip r:embed="rId3"/>
          <a:stretch>
            <a:fillRect/>
          </a:stretch>
        </p:blipFill>
        <p:spPr>
          <a:xfrm>
            <a:off x="-1" y="5410199"/>
            <a:ext cx="12192001" cy="1447800"/>
          </a:xfrm>
          <a:prstGeom prst="rect">
            <a:avLst/>
          </a:prstGeom>
        </p:spPr>
      </p:pic>
      <p:pic>
        <p:nvPicPr>
          <p:cNvPr id="12" name="Picture 11"/>
          <p:cNvPicPr>
            <a:picLocks noChangeAspect="1"/>
          </p:cNvPicPr>
          <p:nvPr userDrawn="1"/>
        </p:nvPicPr>
        <p:blipFill>
          <a:blip r:embed="rId4"/>
          <a:stretch>
            <a:fillRect/>
          </a:stretch>
        </p:blipFill>
        <p:spPr>
          <a:xfrm>
            <a:off x="9275233" y="5804959"/>
            <a:ext cx="2146300" cy="571500"/>
          </a:xfrm>
          <a:prstGeom prst="rect">
            <a:avLst/>
          </a:prstGeom>
        </p:spPr>
      </p:pic>
      <p:sp>
        <p:nvSpPr>
          <p:cNvPr id="13" name="Rectangle 12"/>
          <p:cNvSpPr/>
          <p:nvPr userDrawn="1"/>
        </p:nvSpPr>
        <p:spPr>
          <a:xfrm>
            <a:off x="9444014" y="6406409"/>
            <a:ext cx="2366986" cy="353943"/>
          </a:xfrm>
          <a:prstGeom prst="rect">
            <a:avLst/>
          </a:prstGeom>
        </p:spPr>
        <p:txBody>
          <a:bodyPr wrap="square" lIns="0" tIns="0" rIns="0">
            <a:spAutoFit/>
          </a:bodyPr>
          <a:lstStyle/>
          <a:p>
            <a:pPr>
              <a:lnSpc>
                <a:spcPts val="2400"/>
              </a:lnSpc>
            </a:pPr>
            <a:r>
              <a:rPr lang="en-US" sz="900" spc="100" dirty="0">
                <a:solidFill>
                  <a:srgbClr val="000000"/>
                </a:solidFill>
                <a:ea typeface="Frutiger LT Std 55 Roman" charset="0"/>
                <a:cs typeface="Frutiger LT Std 55 Roman" charset="0"/>
              </a:rPr>
              <a:t>PRIVATE AND CONFIDENTIAL</a:t>
            </a:r>
          </a:p>
        </p:txBody>
      </p:sp>
    </p:spTree>
    <p:extLst>
      <p:ext uri="{BB962C8B-B14F-4D97-AF65-F5344CB8AC3E}">
        <p14:creationId xmlns:p14="http://schemas.microsoft.com/office/powerpoint/2010/main" val="6362321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 Cover Slide">
    <p:spTree>
      <p:nvGrpSpPr>
        <p:cNvPr id="1" name=""/>
        <p:cNvGrpSpPr/>
        <p:nvPr/>
      </p:nvGrpSpPr>
      <p:grpSpPr>
        <a:xfrm>
          <a:off x="0" y="0"/>
          <a:ext cx="0" cy="0"/>
          <a:chOff x="0" y="0"/>
          <a:chExt cx="0" cy="0"/>
        </a:xfrm>
      </p:grpSpPr>
      <p:sp>
        <p:nvSpPr>
          <p:cNvPr id="2" name="Text Placeholder 5"/>
          <p:cNvSpPr>
            <a:spLocks noGrp="1"/>
          </p:cNvSpPr>
          <p:nvPr>
            <p:ph type="body" sz="quarter" idx="10" hasCustomPrompt="1"/>
          </p:nvPr>
        </p:nvSpPr>
        <p:spPr>
          <a:xfrm>
            <a:off x="390525" y="328882"/>
            <a:ext cx="7942263" cy="512493"/>
          </a:xfrm>
          <a:prstGeom prst="rect">
            <a:avLst/>
          </a:prstGeom>
        </p:spPr>
        <p:txBody>
          <a:bodyPr lIns="0" tIns="0" rIns="0">
            <a:normAutofit/>
          </a:bodyPr>
          <a:lstStyle>
            <a:lvl1pPr marL="0" indent="0">
              <a:buNone/>
              <a:defRPr sz="3000">
                <a:solidFill>
                  <a:schemeClr val="tx2"/>
                </a:solidFill>
                <a:latin typeface="+mj-lt"/>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Title 45pt </a:t>
            </a:r>
            <a:r>
              <a:rPr lang="en-US" dirty="0" err="1"/>
              <a:t>Dinamit</a:t>
            </a:r>
            <a:r>
              <a:rPr lang="en-US" dirty="0"/>
              <a:t> Light</a:t>
            </a:r>
          </a:p>
        </p:txBody>
      </p:sp>
      <p:sp>
        <p:nvSpPr>
          <p:cNvPr id="3" name="Text Placeholder 9"/>
          <p:cNvSpPr>
            <a:spLocks noGrp="1"/>
          </p:cNvSpPr>
          <p:nvPr>
            <p:ph type="body" sz="quarter" idx="11" hasCustomPrompt="1"/>
          </p:nvPr>
        </p:nvSpPr>
        <p:spPr>
          <a:xfrm>
            <a:off x="390525" y="1148955"/>
            <a:ext cx="9194800" cy="787400"/>
          </a:xfrm>
          <a:prstGeom prst="rect">
            <a:avLst/>
          </a:prstGeom>
        </p:spPr>
        <p:txBody>
          <a:bodyPr lIns="0" tIns="0" rIns="0">
            <a:normAutofit/>
          </a:bodyPr>
          <a:lstStyle>
            <a:lvl1pPr marL="0" indent="0">
              <a:buNone/>
              <a:defRPr sz="2400" baseline="0">
                <a:solidFill>
                  <a:schemeClr val="accent6"/>
                </a:solidFill>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Optional slide subtitle 24pts </a:t>
            </a:r>
            <a:r>
              <a:rPr lang="en-US" dirty="0" err="1"/>
              <a:t>Frutiger</a:t>
            </a:r>
            <a:r>
              <a:rPr lang="en-US" dirty="0"/>
              <a:t> Roman</a:t>
            </a:r>
          </a:p>
        </p:txBody>
      </p:sp>
      <p:sp>
        <p:nvSpPr>
          <p:cNvPr id="4" name="Content Placeholder 2"/>
          <p:cNvSpPr>
            <a:spLocks noGrp="1"/>
          </p:cNvSpPr>
          <p:nvPr>
            <p:ph sz="quarter" idx="13" hasCustomPrompt="1"/>
          </p:nvPr>
        </p:nvSpPr>
        <p:spPr>
          <a:xfrm>
            <a:off x="390525" y="2145791"/>
            <a:ext cx="11410950" cy="4297680"/>
          </a:xfrm>
          <a:prstGeom prst="rect">
            <a:avLst/>
          </a:prstGeom>
        </p:spPr>
        <p:txBody>
          <a:bodyPr lIns="0" tIns="0" rIns="0" bIns="0">
            <a:noAutofit/>
          </a:bodyPr>
          <a:lstStyle>
            <a:lvl1pPr marL="0" indent="0">
              <a:lnSpc>
                <a:spcPts val="2400"/>
              </a:lnSpc>
              <a:spcAft>
                <a:spcPts val="800"/>
              </a:spcAft>
              <a:buClr>
                <a:schemeClr val="tx2"/>
              </a:buClr>
              <a:buFont typeface="Arial" charset="0"/>
              <a:buNone/>
              <a:defRPr sz="2100"/>
            </a:lvl1pPr>
            <a:lvl2pPr marL="800100" indent="-342900">
              <a:lnSpc>
                <a:spcPts val="2400"/>
              </a:lnSpc>
              <a:spcAft>
                <a:spcPts val="800"/>
              </a:spcAft>
              <a:buClr>
                <a:schemeClr val="tx2"/>
              </a:buClr>
              <a:buFont typeface="Arial" charset="0"/>
              <a:buChar char="•"/>
              <a:defRPr sz="2100"/>
            </a:lvl2pPr>
            <a:lvl3pPr>
              <a:defRPr sz="1800"/>
            </a:lvl3pPr>
          </a:lstStyle>
          <a:p>
            <a:pPr>
              <a:lnSpc>
                <a:spcPts val="2400"/>
              </a:lnSpc>
              <a:spcAft>
                <a:spcPts val="800"/>
              </a:spcAft>
            </a:pPr>
            <a:r>
              <a:rPr lang="en-US" sz="2100" dirty="0">
                <a:latin typeface="Frutiger LT Std 55 Roman" charset="0"/>
                <a:ea typeface="Frutiger LT Std 55 Roman" charset="0"/>
                <a:cs typeface="Frutiger LT Std 55 Roman" charset="0"/>
              </a:rPr>
              <a:t>Level 1 for paragraph style – </a:t>
            </a:r>
            <a:r>
              <a:rPr lang="en-US" sz="2100" dirty="0" err="1">
                <a:latin typeface="Frutiger LT Std 55 Roman" charset="0"/>
                <a:ea typeface="Frutiger LT Std 55 Roman" charset="0"/>
                <a:cs typeface="Frutiger LT Std 55 Roman" charset="0"/>
              </a:rPr>
              <a:t>Frutiger</a:t>
            </a:r>
            <a:r>
              <a:rPr lang="en-US" sz="2100" dirty="0">
                <a:latin typeface="Frutiger LT Std 55 Roman" charset="0"/>
                <a:ea typeface="Frutiger LT Std 55 Roman" charset="0"/>
                <a:cs typeface="Frutiger LT Std 55 Roman" charset="0"/>
              </a:rPr>
              <a:t> Roman 21 pts. Lorem ipsum dolor sit Lorem ipsum dolor sit </a:t>
            </a:r>
            <a:r>
              <a:rPr lang="en-US" sz="2100" dirty="0" err="1">
                <a:latin typeface="Frutiger LT Std 55 Roman" charset="0"/>
                <a:ea typeface="Frutiger LT Std 55 Roman" charset="0"/>
                <a:cs typeface="Frutiger LT Std 55 Roman" charset="0"/>
              </a:rPr>
              <a:t>amet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consectetuer</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adipiscing</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elit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sed</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diam</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nonummy</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nibh</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euismod</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tincidunt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ut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laoreet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dolore</a:t>
            </a:r>
            <a:r>
              <a:rPr lang="en-US" sz="2100" dirty="0">
                <a:latin typeface="Frutiger LT Std 55 Roman" charset="0"/>
                <a:ea typeface="Frutiger LT Std 55 Roman" charset="0"/>
                <a:cs typeface="Frutiger LT Std 55 Roman" charset="0"/>
              </a:rPr>
              <a:t> magna.</a:t>
            </a:r>
          </a:p>
          <a:p>
            <a:pPr marL="342900" indent="-342900">
              <a:lnSpc>
                <a:spcPts val="2400"/>
              </a:lnSpc>
              <a:spcAft>
                <a:spcPts val="800"/>
              </a:spcAft>
              <a:buClr>
                <a:schemeClr val="tx2"/>
              </a:buClr>
              <a:buFont typeface="Arial" charset="0"/>
              <a:buChar char="•"/>
            </a:pPr>
            <a:r>
              <a:rPr lang="en-US" sz="2100" dirty="0">
                <a:latin typeface="Frutiger LT Std 55 Roman" charset="0"/>
                <a:ea typeface="Frutiger LT Std 55 Roman" charset="0"/>
                <a:cs typeface="Frutiger LT Std 55 Roman" charset="0"/>
              </a:rPr>
              <a:t>Level 2 bullet dolor sit Lorem ipsum dolor sit </a:t>
            </a:r>
            <a:r>
              <a:rPr lang="en-US" sz="2100" dirty="0" err="1">
                <a:latin typeface="Frutiger LT Std 55 Roman" charset="0"/>
                <a:ea typeface="Frutiger LT Std 55 Roman" charset="0"/>
                <a:cs typeface="Frutiger LT Std 55 Roman" charset="0"/>
              </a:rPr>
              <a:t>amet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consectetuer</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adipiscing</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elit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sed</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diam</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nonummy</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nibh</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euismod</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tincidunt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ut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laoreet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dolore</a:t>
            </a:r>
            <a:r>
              <a:rPr lang="en-US" sz="2100" dirty="0">
                <a:latin typeface="Frutiger LT Std 55 Roman" charset="0"/>
                <a:ea typeface="Frutiger LT Std 55 Roman" charset="0"/>
                <a:cs typeface="Frutiger LT Std 55 Roman" charset="0"/>
              </a:rPr>
              <a:t> magna</a:t>
            </a:r>
          </a:p>
          <a:p>
            <a:pPr marL="800100" lvl="1" indent="-342900">
              <a:lnSpc>
                <a:spcPts val="2400"/>
              </a:lnSpc>
              <a:spcAft>
                <a:spcPts val="800"/>
              </a:spcAft>
              <a:buClr>
                <a:schemeClr val="tx2"/>
              </a:buClr>
              <a:buFont typeface="Arial" charset="0"/>
              <a:buChar char="•"/>
            </a:pPr>
            <a:r>
              <a:rPr lang="en-US" sz="2100" dirty="0">
                <a:latin typeface="Frutiger LT Std 55 Roman" charset="0"/>
                <a:ea typeface="Frutiger LT Std 55 Roman" charset="0"/>
                <a:cs typeface="Frutiger LT Std 55 Roman" charset="0"/>
              </a:rPr>
              <a:t>Level 3 bullet dolor sit Lorem ipsum dolor sit </a:t>
            </a:r>
            <a:r>
              <a:rPr lang="en-US" sz="2100" dirty="0" err="1">
                <a:latin typeface="Frutiger LT Std 55 Roman" charset="0"/>
                <a:ea typeface="Frutiger LT Std 55 Roman" charset="0"/>
                <a:cs typeface="Frutiger LT Std 55 Roman" charset="0"/>
              </a:rPr>
              <a:t>amet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consectetuer</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adipiscing</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elit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sed</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diam</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nonummy</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nibh</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euismod</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tincidunt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ut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laoreet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dolore</a:t>
            </a:r>
            <a:r>
              <a:rPr lang="en-US" sz="2100" dirty="0">
                <a:latin typeface="Frutiger LT Std 55 Roman" charset="0"/>
                <a:ea typeface="Frutiger LT Std 55 Roman" charset="0"/>
                <a:cs typeface="Frutiger LT Std 55 Roman" charset="0"/>
              </a:rPr>
              <a:t> magna.</a:t>
            </a:r>
          </a:p>
          <a:p>
            <a:pPr marL="342900" indent="-342900">
              <a:lnSpc>
                <a:spcPts val="2400"/>
              </a:lnSpc>
              <a:spcAft>
                <a:spcPts val="800"/>
              </a:spcAft>
              <a:buClr>
                <a:schemeClr val="tx2"/>
              </a:buClr>
              <a:buFont typeface="Arial" charset="0"/>
              <a:buChar char="•"/>
            </a:pPr>
            <a:r>
              <a:rPr lang="en-US" sz="2100" dirty="0">
                <a:latin typeface="Frutiger LT Std 55 Roman" charset="0"/>
                <a:ea typeface="Frutiger LT Std 55 Roman" charset="0"/>
                <a:cs typeface="Frutiger LT Std 55 Roman" charset="0"/>
              </a:rPr>
              <a:t>Level 3 bullet dolor sit Lorem ipsum dolor sit </a:t>
            </a:r>
            <a:r>
              <a:rPr lang="en-US" sz="2100" dirty="0" err="1">
                <a:latin typeface="Frutiger LT Std 55 Roman" charset="0"/>
                <a:ea typeface="Frutiger LT Std 55 Roman" charset="0"/>
                <a:cs typeface="Frutiger LT Std 55 Roman" charset="0"/>
              </a:rPr>
              <a:t>amet</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consectetuer</a:t>
            </a:r>
            <a:r>
              <a:rPr lang="en-US" sz="2100" dirty="0">
                <a:latin typeface="Frutiger LT Std 55 Roman" charset="0"/>
                <a:ea typeface="Frutiger LT Std 55 Roman" charset="0"/>
                <a:cs typeface="Frutiger LT Std 55 Roman" charset="0"/>
              </a:rPr>
              <a:t> </a:t>
            </a:r>
            <a:r>
              <a:rPr lang="en-US" sz="2100" dirty="0" err="1">
                <a:latin typeface="Frutiger LT Std 55 Roman" charset="0"/>
                <a:ea typeface="Frutiger LT Std 55 Roman" charset="0"/>
                <a:cs typeface="Frutiger LT Std 55 Roman" charset="0"/>
              </a:rPr>
              <a:t>adipiscing</a:t>
            </a:r>
            <a:r>
              <a:rPr lang="en-US" sz="2100" dirty="0">
                <a:latin typeface="Frutiger LT Std 55 Roman" charset="0"/>
                <a:ea typeface="Frutiger LT Std 55 Roman" charset="0"/>
                <a:cs typeface="Frutiger LT Std 55 Roman" charset="0"/>
              </a:rPr>
              <a:t>.</a:t>
            </a:r>
          </a:p>
          <a:p>
            <a:pPr marL="342900" indent="-342900">
              <a:lnSpc>
                <a:spcPts val="2400"/>
              </a:lnSpc>
              <a:spcAft>
                <a:spcPts val="800"/>
              </a:spcAft>
              <a:buClr>
                <a:schemeClr val="tx2"/>
              </a:buClr>
              <a:buFont typeface="Arial" charset="0"/>
              <a:buChar char="•"/>
            </a:pPr>
            <a:r>
              <a:rPr lang="en-US" sz="2100" dirty="0">
                <a:latin typeface="Frutiger LT Std 55 Roman" charset="0"/>
                <a:ea typeface="Frutiger LT Std 55 Roman" charset="0"/>
                <a:cs typeface="Frutiger LT Std 55 Roman" charset="0"/>
              </a:rPr>
              <a:t>If too much text is entered into the content area, font size and line spacing are automatically reduced to fit. However, for legibility and consistency, avoid adding too much copy to one slide.</a:t>
            </a:r>
          </a:p>
        </p:txBody>
      </p:sp>
      <p:pic>
        <p:nvPicPr>
          <p:cNvPr id="5" name="Picture 4"/>
          <p:cNvPicPr>
            <a:picLocks noChangeAspect="1"/>
          </p:cNvPicPr>
          <p:nvPr/>
        </p:nvPicPr>
        <p:blipFill>
          <a:blip r:embed="rId2"/>
          <a:stretch>
            <a:fillRect/>
          </a:stretch>
        </p:blipFill>
        <p:spPr>
          <a:xfrm>
            <a:off x="9829800" y="320675"/>
            <a:ext cx="1981200" cy="520700"/>
          </a:xfrm>
          <a:prstGeom prst="rect">
            <a:avLst/>
          </a:prstGeom>
        </p:spPr>
      </p:pic>
      <p:pic>
        <p:nvPicPr>
          <p:cNvPr id="7" name="Picture 6"/>
          <p:cNvPicPr>
            <a:picLocks noChangeAspect="1"/>
          </p:cNvPicPr>
          <p:nvPr userDrawn="1"/>
        </p:nvPicPr>
        <p:blipFill>
          <a:blip r:embed="rId2"/>
          <a:stretch>
            <a:fillRect/>
          </a:stretch>
        </p:blipFill>
        <p:spPr>
          <a:xfrm>
            <a:off x="9829800" y="320675"/>
            <a:ext cx="1981200" cy="520700"/>
          </a:xfrm>
          <a:prstGeom prst="rect">
            <a:avLst/>
          </a:prstGeom>
        </p:spPr>
      </p:pic>
      <p:sp>
        <p:nvSpPr>
          <p:cNvPr id="6" name="TextBox 5">
            <a:extLst>
              <a:ext uri="{FF2B5EF4-FFF2-40B4-BE49-F238E27FC236}">
                <a16:creationId xmlns:a16="http://schemas.microsoft.com/office/drawing/2014/main" id="{4AE91C14-69EE-6617-DC82-315B600A2A2E}"/>
              </a:ext>
            </a:extLst>
          </p:cNvPr>
          <p:cNvSpPr txBox="1"/>
          <p:nvPr userDrawn="1"/>
        </p:nvSpPr>
        <p:spPr>
          <a:xfrm>
            <a:off x="9286047" y="6568268"/>
            <a:ext cx="2524953" cy="169277"/>
          </a:xfrm>
          <a:prstGeom prst="rect">
            <a:avLst/>
          </a:prstGeom>
          <a:noFill/>
        </p:spPr>
        <p:txBody>
          <a:bodyPr wrap="square" lIns="0" tIns="0"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spc="50" dirty="0">
                <a:solidFill>
                  <a:schemeClr val="tx1"/>
                </a:solidFill>
                <a:latin typeface="+mn-lt"/>
                <a:ea typeface="Frutiger LT Std 55 Roman" charset="0"/>
                <a:cs typeface="Frutiger LT Std 55 Roman" charset="0"/>
              </a:rPr>
              <a:t> </a:t>
            </a:r>
            <a:r>
              <a:rPr lang="en-US" sz="800" dirty="0">
                <a:solidFill>
                  <a:schemeClr val="tx1"/>
                </a:solidFill>
                <a:latin typeface="+mn-lt"/>
                <a:ea typeface="Dinamit Light" charset="0"/>
                <a:cs typeface="Dinamit Light" charset="0"/>
              </a:rPr>
              <a:t>Preparation Notes – Case Updates </a:t>
            </a:r>
            <a:r>
              <a:rPr lang="en-US" sz="800" spc="50" dirty="0">
                <a:solidFill>
                  <a:srgbClr val="000000"/>
                </a:solidFill>
                <a:ea typeface="Frutiger LT Std 55 Roman" charset="0"/>
                <a:cs typeface="Frutiger LT Std 55 Roman" charset="0"/>
              </a:rPr>
              <a:t>|  </a:t>
            </a:r>
            <a:fld id="{E013FE6C-C39C-1146-9F64-418B91FE6717}" type="slidenum">
              <a:rPr lang="en-US" sz="800" smtClean="0">
                <a:solidFill>
                  <a:srgbClr val="000000"/>
                </a:solidFill>
                <a:ea typeface="Frutiger LT Std 55 Roman" charset="0"/>
                <a:cs typeface="Frutiger LT Std 55 Roman" charset="0"/>
              </a:rPr>
              <a:pPr algn="r"/>
              <a:t>‹#›</a:t>
            </a:fld>
            <a:endParaRPr lang="en-US" sz="800" spc="50" dirty="0">
              <a:solidFill>
                <a:srgbClr val="000000"/>
              </a:solidFill>
              <a:ea typeface="Frutiger LT Std 55 Roman" charset="0"/>
              <a:cs typeface="Frutiger LT Std 55 Roman" charset="0"/>
            </a:endParaRPr>
          </a:p>
        </p:txBody>
      </p:sp>
    </p:spTree>
    <p:extLst>
      <p:ext uri="{BB962C8B-B14F-4D97-AF65-F5344CB8AC3E}">
        <p14:creationId xmlns:p14="http://schemas.microsoft.com/office/powerpoint/2010/main" val="28523159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theme" Target="../theme/theme1.xml"/><Relationship Id="rId4" Type="http://schemas.openxmlformats.org/officeDocument/2006/relationships/image" Target="../media/image3.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4.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37"/>
            <a:ext cx="12192000" cy="5453835"/>
          </a:xfrm>
          <a:prstGeom prst="rect">
            <a:avLst/>
          </a:prstGeom>
        </p:spPr>
      </p:pic>
      <p:sp>
        <p:nvSpPr>
          <p:cNvPr id="8" name="Rectangle 18"/>
          <p:cNvSpPr/>
          <p:nvPr userDrawn="1"/>
        </p:nvSpPr>
        <p:spPr>
          <a:xfrm>
            <a:off x="0" y="0"/>
            <a:ext cx="9889067" cy="6857999"/>
          </a:xfrm>
          <a:custGeom>
            <a:avLst/>
            <a:gdLst>
              <a:gd name="connsiteX0" fmla="*/ 0 w 9889067"/>
              <a:gd name="connsiteY0" fmla="*/ 0 h 6858000"/>
              <a:gd name="connsiteX1" fmla="*/ 9889067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 name="connsiteX0" fmla="*/ 0 w 9889067"/>
              <a:gd name="connsiteY0" fmla="*/ 0 h 6858000"/>
              <a:gd name="connsiteX1" fmla="*/ 2658534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 name="connsiteX0" fmla="*/ 0 w 9889067"/>
              <a:gd name="connsiteY0" fmla="*/ 0 h 6858000"/>
              <a:gd name="connsiteX1" fmla="*/ 5198534 w 9889067"/>
              <a:gd name="connsiteY1" fmla="*/ 0 h 6858000"/>
              <a:gd name="connsiteX2" fmla="*/ 9889067 w 9889067"/>
              <a:gd name="connsiteY2" fmla="*/ 6858000 h 6858000"/>
              <a:gd name="connsiteX3" fmla="*/ 0 w 9889067"/>
              <a:gd name="connsiteY3" fmla="*/ 6858000 h 6858000"/>
              <a:gd name="connsiteX4" fmla="*/ 0 w 988906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9067" h="6858000">
                <a:moveTo>
                  <a:pt x="0" y="0"/>
                </a:moveTo>
                <a:lnTo>
                  <a:pt x="5198534" y="0"/>
                </a:lnTo>
                <a:lnTo>
                  <a:pt x="9889067" y="6858000"/>
                </a:lnTo>
                <a:lnTo>
                  <a:pt x="0" y="6858000"/>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a:stretch>
            <a:fillRect/>
          </a:stretch>
        </p:blipFill>
        <p:spPr>
          <a:xfrm>
            <a:off x="-1" y="5410199"/>
            <a:ext cx="12192001" cy="1447800"/>
          </a:xfrm>
          <a:prstGeom prst="rect">
            <a:avLst/>
          </a:prstGeom>
        </p:spPr>
      </p:pic>
      <p:pic>
        <p:nvPicPr>
          <p:cNvPr id="10" name="Picture 9"/>
          <p:cNvPicPr>
            <a:picLocks noChangeAspect="1"/>
          </p:cNvPicPr>
          <p:nvPr userDrawn="1"/>
        </p:nvPicPr>
        <p:blipFill>
          <a:blip r:embed="rId4"/>
          <a:stretch>
            <a:fillRect/>
          </a:stretch>
        </p:blipFill>
        <p:spPr>
          <a:xfrm>
            <a:off x="9275233" y="5804959"/>
            <a:ext cx="2146300" cy="571500"/>
          </a:xfrm>
          <a:prstGeom prst="rect">
            <a:avLst/>
          </a:prstGeom>
        </p:spPr>
      </p:pic>
      <p:sp>
        <p:nvSpPr>
          <p:cNvPr id="11" name="Rectangle 10"/>
          <p:cNvSpPr/>
          <p:nvPr userDrawn="1"/>
        </p:nvSpPr>
        <p:spPr>
          <a:xfrm>
            <a:off x="9444014" y="6406409"/>
            <a:ext cx="2366986" cy="353943"/>
          </a:xfrm>
          <a:prstGeom prst="rect">
            <a:avLst/>
          </a:prstGeom>
        </p:spPr>
        <p:txBody>
          <a:bodyPr wrap="square" lIns="0" tIns="0" rIns="0">
            <a:spAutoFit/>
          </a:bodyPr>
          <a:lstStyle/>
          <a:p>
            <a:pPr>
              <a:lnSpc>
                <a:spcPts val="2400"/>
              </a:lnSpc>
            </a:pPr>
            <a:r>
              <a:rPr lang="en-US" sz="900" spc="100" dirty="0">
                <a:latin typeface="Frutiger LT Std 55 Roman" charset="0"/>
                <a:ea typeface="Frutiger LT Std 55 Roman" charset="0"/>
                <a:cs typeface="Frutiger LT Std 55 Roman" charset="0"/>
              </a:rPr>
              <a:t>PRIVATE AND CONFIDENTIAL</a:t>
            </a:r>
          </a:p>
        </p:txBody>
      </p:sp>
    </p:spTree>
    <p:extLst>
      <p:ext uri="{BB962C8B-B14F-4D97-AF65-F5344CB8AC3E}">
        <p14:creationId xmlns:p14="http://schemas.microsoft.com/office/powerpoint/2010/main" val="67043505"/>
      </p:ext>
    </p:extLst>
  </p:cSld>
  <p:clrMap bg1="lt1" tx1="dk1" bg2="lt2" tx2="dk2" accent1="accent1" accent2="accent2" accent3="accent3" accent4="accent4" accent5="accent5" accent6="accent6" hlink="hlink" folHlink="folHlink"/>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 Placeholder 5"/>
          <p:cNvSpPr txBox="1">
            <a:spLocks/>
          </p:cNvSpPr>
          <p:nvPr userDrawn="1"/>
        </p:nvSpPr>
        <p:spPr>
          <a:xfrm>
            <a:off x="390525" y="328882"/>
            <a:ext cx="7942263" cy="512493"/>
          </a:xfrm>
          <a:prstGeom prst="rect">
            <a:avLst/>
          </a:prstGeom>
        </p:spPr>
        <p:txBody>
          <a:bodyPr lIns="0" tIns="0" rIns="0">
            <a:normAutofit/>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tx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defRPr/>
            </a:pPr>
            <a:r>
              <a:rPr lang="en-US"/>
              <a:t>Title 45pt Dinamit Light</a:t>
            </a:r>
            <a:endParaRPr lang="en-US" dirty="0"/>
          </a:p>
        </p:txBody>
      </p:sp>
      <p:sp>
        <p:nvSpPr>
          <p:cNvPr id="8" name="Text Placeholder 9"/>
          <p:cNvSpPr txBox="1">
            <a:spLocks/>
          </p:cNvSpPr>
          <p:nvPr userDrawn="1"/>
        </p:nvSpPr>
        <p:spPr>
          <a:xfrm>
            <a:off x="390525" y="1148955"/>
            <a:ext cx="9194800" cy="787400"/>
          </a:xfrm>
          <a:prstGeom prst="rect">
            <a:avLst/>
          </a:prstGeom>
        </p:spPr>
        <p:txBody>
          <a:bodyPr lIns="0" tIns="0" rIns="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baseline="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defRPr/>
            </a:pPr>
            <a:r>
              <a:rPr lang="en-US"/>
              <a:t>Optional slide subtitle 24pts Frutiger Roman</a:t>
            </a:r>
            <a:endParaRPr lang="en-US" dirty="0"/>
          </a:p>
        </p:txBody>
      </p:sp>
      <p:sp>
        <p:nvSpPr>
          <p:cNvPr id="9" name="Content Placeholder 2"/>
          <p:cNvSpPr txBox="1">
            <a:spLocks/>
          </p:cNvSpPr>
          <p:nvPr userDrawn="1"/>
        </p:nvSpPr>
        <p:spPr>
          <a:xfrm>
            <a:off x="390525" y="2145791"/>
            <a:ext cx="11410950" cy="4297680"/>
          </a:xfrm>
          <a:prstGeom prst="rect">
            <a:avLst/>
          </a:prstGeom>
        </p:spPr>
        <p:txBody>
          <a:bodyPr lIns="0" tIns="0" rIns="0" bIns="0">
            <a:noAutofit/>
          </a:bodyPr>
          <a:lstStyle>
            <a:lvl1pPr marL="0" indent="0" algn="l" defTabSz="914400" rtl="0" eaLnBrk="1" latinLnBrk="0" hangingPunct="1">
              <a:lnSpc>
                <a:spcPts val="2400"/>
              </a:lnSpc>
              <a:spcBef>
                <a:spcPts val="1000"/>
              </a:spcBef>
              <a:spcAft>
                <a:spcPts val="800"/>
              </a:spcAft>
              <a:buClr>
                <a:schemeClr val="tx2"/>
              </a:buClr>
              <a:buFont typeface="Arial" charset="0"/>
              <a:buNone/>
              <a:defRPr sz="2100" kern="1200">
                <a:solidFill>
                  <a:schemeClr val="tx1"/>
                </a:solidFill>
                <a:latin typeface="+mn-lt"/>
                <a:ea typeface="+mn-ea"/>
                <a:cs typeface="+mn-cs"/>
              </a:defRPr>
            </a:lvl1pPr>
            <a:lvl2pPr marL="800100" indent="-342900" algn="l" defTabSz="914400" rtl="0" eaLnBrk="1" latinLnBrk="0" hangingPunct="1">
              <a:lnSpc>
                <a:spcPts val="2400"/>
              </a:lnSpc>
              <a:spcBef>
                <a:spcPts val="500"/>
              </a:spcBef>
              <a:spcAft>
                <a:spcPts val="800"/>
              </a:spcAft>
              <a:buClr>
                <a:schemeClr val="tx2"/>
              </a:buClr>
              <a:buFont typeface="Arial" charset="0"/>
              <a:buChar char="•"/>
              <a:defRPr sz="2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Frutiger LT Std 55 Roman" charset="0"/>
                <a:ea typeface="Frutiger LT Std 55 Roman" charset="0"/>
                <a:cs typeface="Frutiger LT Std 55 Roman" charset="0"/>
              </a:rPr>
              <a:t>Level 1 for paragraph style – Frutiger Roman 21 pts. Lorem ipsum dolor sit Lorem ipsum dolor sit </a:t>
            </a:r>
            <a:r>
              <a:rPr lang="en-US" dirty="0" err="1">
                <a:latin typeface="Frutiger LT Std 55 Roman" charset="0"/>
                <a:ea typeface="Frutiger LT Std 55 Roman" charset="0"/>
                <a:cs typeface="Frutiger LT Std 55 Roman" charset="0"/>
              </a:rPr>
              <a:t>amet</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consectetuer</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adipiscing</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elit</a:t>
            </a:r>
            <a:r>
              <a:rPr lang="en-US" dirty="0">
                <a:latin typeface="Frutiger LT Std 55 Roman" charset="0"/>
                <a:ea typeface="Frutiger LT Std 55 Roman" charset="0"/>
                <a:cs typeface="Frutiger LT Std 55 Roman" charset="0"/>
              </a:rPr>
              <a:t>, sed diam </a:t>
            </a:r>
            <a:r>
              <a:rPr lang="en-US" dirty="0" err="1">
                <a:latin typeface="Frutiger LT Std 55 Roman" charset="0"/>
                <a:ea typeface="Frutiger LT Std 55 Roman" charset="0"/>
                <a:cs typeface="Frutiger LT Std 55 Roman" charset="0"/>
              </a:rPr>
              <a:t>nonummy</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nibh</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euismod</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tincidunt</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ut</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laoreet</a:t>
            </a:r>
            <a:r>
              <a:rPr lang="en-US" dirty="0">
                <a:latin typeface="Frutiger LT Std 55 Roman" charset="0"/>
                <a:ea typeface="Frutiger LT Std 55 Roman" charset="0"/>
                <a:cs typeface="Frutiger LT Std 55 Roman" charset="0"/>
              </a:rPr>
              <a:t> dolore magna.</a:t>
            </a:r>
          </a:p>
          <a:p>
            <a:pPr marL="342900" indent="-342900">
              <a:buFont typeface="Arial" charset="0"/>
              <a:buChar char="•"/>
            </a:pPr>
            <a:r>
              <a:rPr lang="en-US" dirty="0">
                <a:latin typeface="Frutiger LT Std 55 Roman" charset="0"/>
                <a:ea typeface="Frutiger LT Std 55 Roman" charset="0"/>
                <a:cs typeface="Frutiger LT Std 55 Roman" charset="0"/>
              </a:rPr>
              <a:t>Level 2 bullet dolor sit Lorem ipsum dolor sit </a:t>
            </a:r>
            <a:r>
              <a:rPr lang="en-US" dirty="0" err="1">
                <a:latin typeface="Frutiger LT Std 55 Roman" charset="0"/>
                <a:ea typeface="Frutiger LT Std 55 Roman" charset="0"/>
                <a:cs typeface="Frutiger LT Std 55 Roman" charset="0"/>
              </a:rPr>
              <a:t>amet</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consectetuer</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adipiscing</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elit</a:t>
            </a:r>
            <a:r>
              <a:rPr lang="en-US" dirty="0">
                <a:latin typeface="Frutiger LT Std 55 Roman" charset="0"/>
                <a:ea typeface="Frutiger LT Std 55 Roman" charset="0"/>
                <a:cs typeface="Frutiger LT Std 55 Roman" charset="0"/>
              </a:rPr>
              <a:t>, sed diam </a:t>
            </a:r>
            <a:r>
              <a:rPr lang="en-US" dirty="0" err="1">
                <a:latin typeface="Frutiger LT Std 55 Roman" charset="0"/>
                <a:ea typeface="Frutiger LT Std 55 Roman" charset="0"/>
                <a:cs typeface="Frutiger LT Std 55 Roman" charset="0"/>
              </a:rPr>
              <a:t>nonummy</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nibh</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euismod</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tincidunt</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ut</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laoreet</a:t>
            </a:r>
            <a:r>
              <a:rPr lang="en-US" dirty="0">
                <a:latin typeface="Frutiger LT Std 55 Roman" charset="0"/>
                <a:ea typeface="Frutiger LT Std 55 Roman" charset="0"/>
                <a:cs typeface="Frutiger LT Std 55 Roman" charset="0"/>
              </a:rPr>
              <a:t> dolore magna</a:t>
            </a:r>
          </a:p>
          <a:p>
            <a:pPr lvl="1"/>
            <a:r>
              <a:rPr lang="en-US" dirty="0">
                <a:latin typeface="Frutiger LT Std 55 Roman" charset="0"/>
                <a:ea typeface="Frutiger LT Std 55 Roman" charset="0"/>
                <a:cs typeface="Frutiger LT Std 55 Roman" charset="0"/>
              </a:rPr>
              <a:t>Level 3 bullet dolor sit Lorem ipsum dolor sit </a:t>
            </a:r>
            <a:r>
              <a:rPr lang="en-US" dirty="0" err="1">
                <a:latin typeface="Frutiger LT Std 55 Roman" charset="0"/>
                <a:ea typeface="Frutiger LT Std 55 Roman" charset="0"/>
                <a:cs typeface="Frutiger LT Std 55 Roman" charset="0"/>
              </a:rPr>
              <a:t>amet</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consectetuer</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adipiscing</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elit</a:t>
            </a:r>
            <a:r>
              <a:rPr lang="en-US" dirty="0">
                <a:latin typeface="Frutiger LT Std 55 Roman" charset="0"/>
                <a:ea typeface="Frutiger LT Std 55 Roman" charset="0"/>
                <a:cs typeface="Frutiger LT Std 55 Roman" charset="0"/>
              </a:rPr>
              <a:t>, sed diam </a:t>
            </a:r>
            <a:r>
              <a:rPr lang="en-US" dirty="0" err="1">
                <a:latin typeface="Frutiger LT Std 55 Roman" charset="0"/>
                <a:ea typeface="Frutiger LT Std 55 Roman" charset="0"/>
                <a:cs typeface="Frutiger LT Std 55 Roman" charset="0"/>
              </a:rPr>
              <a:t>nonummy</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nibh</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euismod</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tincidunt</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ut</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laoreet</a:t>
            </a:r>
            <a:r>
              <a:rPr lang="en-US" dirty="0">
                <a:latin typeface="Frutiger LT Std 55 Roman" charset="0"/>
                <a:ea typeface="Frutiger LT Std 55 Roman" charset="0"/>
                <a:cs typeface="Frutiger LT Std 55 Roman" charset="0"/>
              </a:rPr>
              <a:t> dolore magna.</a:t>
            </a:r>
          </a:p>
          <a:p>
            <a:pPr marL="342900" indent="-342900">
              <a:buFont typeface="Arial" charset="0"/>
              <a:buChar char="•"/>
            </a:pPr>
            <a:r>
              <a:rPr lang="en-US" dirty="0">
                <a:latin typeface="Frutiger LT Std 55 Roman" charset="0"/>
                <a:ea typeface="Frutiger LT Std 55 Roman" charset="0"/>
                <a:cs typeface="Frutiger LT Std 55 Roman" charset="0"/>
              </a:rPr>
              <a:t>Level 3 bullet dolor sit Lorem ipsum dolor sit </a:t>
            </a:r>
            <a:r>
              <a:rPr lang="en-US" dirty="0" err="1">
                <a:latin typeface="Frutiger LT Std 55 Roman" charset="0"/>
                <a:ea typeface="Frutiger LT Std 55 Roman" charset="0"/>
                <a:cs typeface="Frutiger LT Std 55 Roman" charset="0"/>
              </a:rPr>
              <a:t>amet</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consectetuer</a:t>
            </a:r>
            <a:r>
              <a:rPr lang="en-US" dirty="0">
                <a:latin typeface="Frutiger LT Std 55 Roman" charset="0"/>
                <a:ea typeface="Frutiger LT Std 55 Roman" charset="0"/>
                <a:cs typeface="Frutiger LT Std 55 Roman" charset="0"/>
              </a:rPr>
              <a:t> </a:t>
            </a:r>
            <a:r>
              <a:rPr lang="en-US" dirty="0" err="1">
                <a:latin typeface="Frutiger LT Std 55 Roman" charset="0"/>
                <a:ea typeface="Frutiger LT Std 55 Roman" charset="0"/>
                <a:cs typeface="Frutiger LT Std 55 Roman" charset="0"/>
              </a:rPr>
              <a:t>adipiscing</a:t>
            </a:r>
            <a:r>
              <a:rPr lang="en-US" dirty="0">
                <a:latin typeface="Frutiger LT Std 55 Roman" charset="0"/>
                <a:ea typeface="Frutiger LT Std 55 Roman" charset="0"/>
                <a:cs typeface="Frutiger LT Std 55 Roman" charset="0"/>
              </a:rPr>
              <a:t>.</a:t>
            </a:r>
          </a:p>
          <a:p>
            <a:pPr marL="342900" indent="-342900">
              <a:buFont typeface="Arial" charset="0"/>
              <a:buChar char="•"/>
            </a:pPr>
            <a:r>
              <a:rPr lang="en-US" dirty="0">
                <a:latin typeface="Frutiger LT Std 55 Roman" charset="0"/>
                <a:ea typeface="Frutiger LT Std 55 Roman" charset="0"/>
                <a:cs typeface="Frutiger LT Std 55 Roman" charset="0"/>
              </a:rPr>
              <a:t>If too much text is entered into the content area, font size and line spacing are automatically reduced to fit. However, for legibility and consistency, avoid adding too much copy to one slide.</a:t>
            </a:r>
          </a:p>
        </p:txBody>
      </p:sp>
      <p:pic>
        <p:nvPicPr>
          <p:cNvPr id="10" name="Picture 9"/>
          <p:cNvPicPr>
            <a:picLocks noChangeAspect="1"/>
          </p:cNvPicPr>
          <p:nvPr userDrawn="1"/>
        </p:nvPicPr>
        <p:blipFill>
          <a:blip r:embed="rId13"/>
          <a:stretch>
            <a:fillRect/>
          </a:stretch>
        </p:blipFill>
        <p:spPr>
          <a:xfrm>
            <a:off x="9829800" y="320675"/>
            <a:ext cx="1981200" cy="520700"/>
          </a:xfrm>
          <a:prstGeom prst="rect">
            <a:avLst/>
          </a:prstGeom>
        </p:spPr>
      </p:pic>
      <p:sp>
        <p:nvSpPr>
          <p:cNvPr id="11" name="TextBox 10"/>
          <p:cNvSpPr txBox="1"/>
          <p:nvPr userDrawn="1"/>
        </p:nvSpPr>
        <p:spPr>
          <a:xfrm>
            <a:off x="9276522" y="6496495"/>
            <a:ext cx="2534478" cy="169277"/>
          </a:xfrm>
          <a:prstGeom prst="rect">
            <a:avLst/>
          </a:prstGeom>
          <a:noFill/>
        </p:spPr>
        <p:txBody>
          <a:bodyPr wrap="square" lIns="0" tIns="0" rIns="0" rtlCol="0">
            <a:spAutoFit/>
          </a:bodyPr>
          <a:lstStyle/>
          <a:p>
            <a:pPr algn="r"/>
            <a:r>
              <a:rPr lang="en-US" sz="800" spc="50" dirty="0">
                <a:latin typeface="Frutiger LT Std 55 Roman" charset="0"/>
                <a:ea typeface="Frutiger LT Std 55 Roman" charset="0"/>
                <a:cs typeface="Frutiger LT Std 55 Roman" charset="0"/>
              </a:rPr>
              <a:t>FOOTER</a:t>
            </a:r>
            <a:r>
              <a:rPr lang="en-US" sz="800" spc="50" baseline="0" dirty="0">
                <a:latin typeface="Frutiger LT Std 55 Roman" charset="0"/>
                <a:ea typeface="Frutiger LT Std 55 Roman" charset="0"/>
                <a:cs typeface="Frutiger LT Std 55 Roman" charset="0"/>
              </a:rPr>
              <a:t> HERE </a:t>
            </a:r>
            <a:r>
              <a:rPr lang="en-US" sz="800" spc="50" dirty="0">
                <a:latin typeface="Frutiger LT Std 55 Roman" charset="0"/>
                <a:ea typeface="Frutiger LT Std 55 Roman" charset="0"/>
                <a:cs typeface="Frutiger LT Std 55 Roman" charset="0"/>
              </a:rPr>
              <a:t>|  </a:t>
            </a:r>
            <a:fld id="{E013FE6C-C39C-1146-9F64-418B91FE6717}" type="slidenum">
              <a:rPr lang="en-US" sz="800" smtClean="0">
                <a:latin typeface="Frutiger LT Std 55 Roman" charset="0"/>
                <a:ea typeface="Frutiger LT Std 55 Roman" charset="0"/>
                <a:cs typeface="Frutiger LT Std 55 Roman" charset="0"/>
              </a:rPr>
              <a:pPr/>
              <a:t>‹#›</a:t>
            </a:fld>
            <a:endParaRPr lang="en-US" sz="800" spc="50" dirty="0">
              <a:latin typeface="Frutiger LT Std 55 Roman" charset="0"/>
              <a:ea typeface="Frutiger LT Std 55 Roman" charset="0"/>
              <a:cs typeface="Frutiger LT Std 55 Roman" charset="0"/>
            </a:endParaRPr>
          </a:p>
        </p:txBody>
      </p:sp>
    </p:spTree>
    <p:extLst>
      <p:ext uri="{BB962C8B-B14F-4D97-AF65-F5344CB8AC3E}">
        <p14:creationId xmlns:p14="http://schemas.microsoft.com/office/powerpoint/2010/main" val="147246310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9829800" y="320675"/>
            <a:ext cx="1981200" cy="520700"/>
          </a:xfrm>
          <a:prstGeom prst="rect">
            <a:avLst/>
          </a:prstGeom>
        </p:spPr>
      </p:pic>
      <p:sp>
        <p:nvSpPr>
          <p:cNvPr id="2" name="TextBox 1">
            <a:extLst>
              <a:ext uri="{FF2B5EF4-FFF2-40B4-BE49-F238E27FC236}">
                <a16:creationId xmlns:a16="http://schemas.microsoft.com/office/drawing/2014/main" id="{B2E01DE7-36B4-EB3C-7E18-5E12447A2432}"/>
              </a:ext>
            </a:extLst>
          </p:cNvPr>
          <p:cNvSpPr txBox="1"/>
          <p:nvPr userDrawn="1"/>
        </p:nvSpPr>
        <p:spPr>
          <a:xfrm>
            <a:off x="6649279" y="6568268"/>
            <a:ext cx="5161722" cy="169277"/>
          </a:xfrm>
          <a:prstGeom prst="rect">
            <a:avLst/>
          </a:prstGeom>
          <a:noFill/>
        </p:spPr>
        <p:txBody>
          <a:bodyPr wrap="square" lIns="0" tIns="0"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spc="50" dirty="0">
                <a:solidFill>
                  <a:schemeClr val="tx1"/>
                </a:solidFill>
                <a:latin typeface="+mn-lt"/>
                <a:ea typeface="Frutiger LT Std 55 Roman" charset="0"/>
                <a:cs typeface="Frutiger LT Std 55 Roman" charset="0"/>
              </a:rPr>
              <a:t>An Overview of the Global Construction Claims Industry – Insight from Case Law</a:t>
            </a:r>
            <a:r>
              <a:rPr lang="en-US" sz="800" spc="50" dirty="0">
                <a:solidFill>
                  <a:srgbClr val="000000"/>
                </a:solidFill>
                <a:ea typeface="Frutiger LT Std 55 Roman" charset="0"/>
                <a:cs typeface="Frutiger LT Std 55 Roman" charset="0"/>
              </a:rPr>
              <a:t>|  </a:t>
            </a:r>
            <a:fld id="{E013FE6C-C39C-1146-9F64-418B91FE6717}" type="slidenum">
              <a:rPr lang="en-US" sz="800" smtClean="0">
                <a:solidFill>
                  <a:srgbClr val="000000"/>
                </a:solidFill>
                <a:ea typeface="Frutiger LT Std 55 Roman" charset="0"/>
                <a:cs typeface="Frutiger LT Std 55 Roman" charset="0"/>
              </a:rPr>
              <a:pPr algn="r"/>
              <a:t>‹#›</a:t>
            </a:fld>
            <a:endParaRPr lang="en-US" sz="800" spc="50" dirty="0">
              <a:solidFill>
                <a:srgbClr val="000000"/>
              </a:solidFill>
              <a:ea typeface="Frutiger LT Std 55 Roman" charset="0"/>
              <a:cs typeface="Frutiger LT Std 55 Roman" charset="0"/>
            </a:endParaRPr>
          </a:p>
        </p:txBody>
      </p:sp>
    </p:spTree>
    <p:extLst>
      <p:ext uri="{BB962C8B-B14F-4D97-AF65-F5344CB8AC3E}">
        <p14:creationId xmlns:p14="http://schemas.microsoft.com/office/powerpoint/2010/main" val="417062844"/>
      </p:ext>
    </p:extLst>
  </p:cSld>
  <p:clrMap bg1="lt1" tx1="dk1" bg2="lt2" tx2="dk2" accent1="accent1" accent2="accent2" accent3="accent3" accent4="accent4" accent5="accent5" accent6="accent6" hlink="hlink" folHlink="folHlink"/>
  <p:sldLayoutIdLst>
    <p:sldLayoutId id="2147483694"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7456333"/>
      </p:ext>
    </p:extLst>
  </p:cSld>
  <p:clrMap bg1="lt1" tx1="dk1" bg2="lt2" tx2="dk2" accent1="accent1" accent2="accent2" accent3="accent3" accent4="accent4" accent5="accent5" accent6="accent6" hlink="hlink" folHlink="folHlink"/>
  <p:sldLayoutIdLst>
    <p:sldLayoutId id="2147483697" r:id="rId1"/>
    <p:sldLayoutId id="2147483698" r:id="rId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9829800" y="320675"/>
            <a:ext cx="1981200" cy="520700"/>
          </a:xfrm>
          <a:prstGeom prst="rect">
            <a:avLst/>
          </a:prstGeom>
        </p:spPr>
      </p:pic>
      <p:sp>
        <p:nvSpPr>
          <p:cNvPr id="4" name="TextBox 3"/>
          <p:cNvSpPr txBox="1"/>
          <p:nvPr userDrawn="1"/>
        </p:nvSpPr>
        <p:spPr>
          <a:xfrm>
            <a:off x="9276521" y="6496495"/>
            <a:ext cx="2524953" cy="169277"/>
          </a:xfrm>
          <a:prstGeom prst="rect">
            <a:avLst/>
          </a:prstGeom>
          <a:noFill/>
        </p:spPr>
        <p:txBody>
          <a:bodyPr wrap="square" lIns="0" tIns="0" rIns="0" rtlCol="0">
            <a:spAutoFit/>
          </a:bodyPr>
          <a:lstStyle/>
          <a:p>
            <a:pPr algn="r"/>
            <a:r>
              <a:rPr lang="en-US" sz="800" spc="50" dirty="0">
                <a:solidFill>
                  <a:srgbClr val="000000"/>
                </a:solidFill>
                <a:ea typeface="Frutiger LT Std 55 Roman" charset="0"/>
                <a:cs typeface="Frutiger LT Std 55 Roman" charset="0"/>
              </a:rPr>
              <a:t>Marketing _ Branding _Team Updates |  </a:t>
            </a:r>
            <a:fld id="{E013FE6C-C39C-1146-9F64-418B91FE6717}" type="slidenum">
              <a:rPr lang="en-US" sz="800" smtClean="0">
                <a:solidFill>
                  <a:srgbClr val="000000"/>
                </a:solidFill>
                <a:ea typeface="Frutiger LT Std 55 Roman" charset="0"/>
                <a:cs typeface="Frutiger LT Std 55 Roman" charset="0"/>
              </a:rPr>
              <a:pPr algn="r"/>
              <a:t>‹#›</a:t>
            </a:fld>
            <a:endParaRPr lang="en-US" sz="800" spc="50" dirty="0">
              <a:solidFill>
                <a:srgbClr val="000000"/>
              </a:solidFill>
              <a:ea typeface="Frutiger LT Std 55 Roman" charset="0"/>
              <a:cs typeface="Frutiger LT Std 55 Roman" charset="0"/>
            </a:endParaRPr>
          </a:p>
        </p:txBody>
      </p:sp>
    </p:spTree>
    <p:extLst>
      <p:ext uri="{BB962C8B-B14F-4D97-AF65-F5344CB8AC3E}">
        <p14:creationId xmlns:p14="http://schemas.microsoft.com/office/powerpoint/2010/main" val="3523969203"/>
      </p:ext>
    </p:extLst>
  </p:cSld>
  <p:clrMap bg1="lt1" tx1="dk1" bg2="lt2" tx2="dk2" accent1="accent1" accent2="accent2" accent3="accent3" accent4="accent4" accent5="accent5" accent6="accent6" hlink="hlink" folHlink="folHlink"/>
  <p:sldLayoutIdLst>
    <p:sldLayoutId id="2147483700"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475383"/>
      </p:ext>
    </p:extLst>
  </p:cSld>
  <p:clrMap bg1="lt1" tx1="dk1" bg2="lt2" tx2="dk2" accent1="accent1" accent2="accent2" accent3="accent3" accent4="accent4" accent5="accent5" accent6="accent6" hlink="hlink" folHlink="folHlink"/>
  <p:sldLayoutIdLst>
    <p:sldLayoutId id="2147483714" r:id="rId1"/>
    <p:sldLayoutId id="2147483715" r:id="rId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14.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52046" y="2108719"/>
            <a:ext cx="6517400" cy="4498164"/>
            <a:chOff x="652046" y="1154103"/>
            <a:chExt cx="6517400" cy="4498164"/>
          </a:xfrm>
        </p:grpSpPr>
        <p:sp>
          <p:nvSpPr>
            <p:cNvPr id="3" name="TextBox 2"/>
            <p:cNvSpPr txBox="1"/>
            <p:nvPr/>
          </p:nvSpPr>
          <p:spPr>
            <a:xfrm>
              <a:off x="652046" y="1154103"/>
              <a:ext cx="6326972" cy="2134906"/>
            </a:xfrm>
            <a:prstGeom prst="rect">
              <a:avLst/>
            </a:prstGeom>
            <a:noFill/>
          </p:spPr>
          <p:txBody>
            <a:bodyPr wrap="square" lIns="0" tIns="0" rIns="0" rtlCol="0" anchor="b" anchorCtr="0">
              <a:normAutofit/>
            </a:bodyPr>
            <a:lstStyle/>
            <a:p>
              <a:pPr>
                <a:lnSpc>
                  <a:spcPts val="4600"/>
                </a:lnSpc>
              </a:pPr>
              <a:r>
                <a:rPr lang="en-US" sz="3600" dirty="0">
                  <a:solidFill>
                    <a:schemeClr val="accent4"/>
                  </a:solidFill>
                  <a:latin typeface="Dinamit Light" charset="0"/>
                  <a:ea typeface="Dinamit Light" charset="0"/>
                  <a:cs typeface="Dinamit Light" charset="0"/>
                </a:rPr>
                <a:t>Claims Management: Insights from Case Law</a:t>
              </a:r>
            </a:p>
          </p:txBody>
        </p:sp>
        <p:pic>
          <p:nvPicPr>
            <p:cNvPr id="4" name="Picture 3"/>
            <p:cNvPicPr>
              <a:picLocks noChangeAspect="1"/>
            </p:cNvPicPr>
            <p:nvPr/>
          </p:nvPicPr>
          <p:blipFill>
            <a:blip r:embed="rId2"/>
            <a:stretch>
              <a:fillRect/>
            </a:stretch>
          </p:blipFill>
          <p:spPr>
            <a:xfrm>
              <a:off x="652046" y="3536582"/>
              <a:ext cx="2556820" cy="67641"/>
            </a:xfrm>
            <a:prstGeom prst="rect">
              <a:avLst/>
            </a:prstGeom>
          </p:spPr>
        </p:pic>
        <p:sp>
          <p:nvSpPr>
            <p:cNvPr id="6" name="Rectangle 5"/>
            <p:cNvSpPr/>
            <p:nvPr/>
          </p:nvSpPr>
          <p:spPr>
            <a:xfrm>
              <a:off x="4611240" y="5340194"/>
              <a:ext cx="2558206" cy="312073"/>
            </a:xfrm>
            <a:prstGeom prst="rect">
              <a:avLst/>
            </a:prstGeom>
          </p:spPr>
          <p:txBody>
            <a:bodyPr wrap="square" lIns="0" tIns="0" rIns="0" anchor="b" anchorCtr="0">
              <a:spAutoFit/>
            </a:bodyPr>
            <a:lstStyle/>
            <a:p>
              <a:pPr>
                <a:lnSpc>
                  <a:spcPts val="2400"/>
                </a:lnSpc>
              </a:pPr>
              <a:r>
                <a:rPr lang="en-US" sz="1200" b="1" dirty="0" err="1">
                  <a:solidFill>
                    <a:schemeClr val="tx1"/>
                  </a:solidFill>
                  <a:latin typeface="Frutiger LT Std 65" charset="0"/>
                  <a:ea typeface="Frutiger LT Std 65" charset="0"/>
                  <a:cs typeface="Frutiger LT Std 65" charset="0"/>
                </a:rPr>
                <a:t>www.aluko-oyebode.com</a:t>
              </a:r>
              <a:endParaRPr lang="en-US" sz="1200" b="1" dirty="0">
                <a:solidFill>
                  <a:schemeClr val="tx1"/>
                </a:solidFill>
                <a:latin typeface="Frutiger LT Std 65" charset="0"/>
                <a:ea typeface="Frutiger LT Std 65" charset="0"/>
                <a:cs typeface="Frutiger LT Std 65" charset="0"/>
              </a:endParaRPr>
            </a:p>
          </p:txBody>
        </p:sp>
        <p:sp>
          <p:nvSpPr>
            <p:cNvPr id="7" name="Rectangle 6">
              <a:extLst>
                <a:ext uri="{FF2B5EF4-FFF2-40B4-BE49-F238E27FC236}">
                  <a16:creationId xmlns:a16="http://schemas.microsoft.com/office/drawing/2014/main" id="{FC47B050-A3D4-F74D-985E-AEFA1B45359F}"/>
                </a:ext>
              </a:extLst>
            </p:cNvPr>
            <p:cNvSpPr/>
            <p:nvPr/>
          </p:nvSpPr>
          <p:spPr>
            <a:xfrm>
              <a:off x="652046" y="5323331"/>
              <a:ext cx="2348731" cy="328936"/>
            </a:xfrm>
            <a:prstGeom prst="rect">
              <a:avLst/>
            </a:prstGeom>
          </p:spPr>
          <p:txBody>
            <a:bodyPr wrap="square" lIns="0" tIns="0" rIns="0" anchor="b" anchorCtr="0">
              <a:spAutoFit/>
            </a:bodyPr>
            <a:lstStyle/>
            <a:p>
              <a:pPr>
                <a:lnSpc>
                  <a:spcPts val="2400"/>
                </a:lnSpc>
              </a:pPr>
              <a:r>
                <a:rPr lang="en-US" sz="1600" dirty="0">
                  <a:latin typeface="Frutiger LT Std 55 Roman" charset="0"/>
                  <a:ea typeface="Frutiger LT Std 55 Roman" charset="0"/>
                  <a:cs typeface="Frutiger LT Std 55 Roman" charset="0"/>
                </a:rPr>
                <a:t>November</a:t>
              </a:r>
              <a:r>
                <a:rPr lang="en-US" sz="1600" dirty="0">
                  <a:solidFill>
                    <a:schemeClr val="tx1"/>
                  </a:solidFill>
                  <a:latin typeface="Frutiger LT Std 55 Roman" charset="0"/>
                  <a:ea typeface="Frutiger LT Std 55 Roman" charset="0"/>
                  <a:cs typeface="Frutiger LT Std 55 Roman" charset="0"/>
                </a:rPr>
                <a:t> 2022</a:t>
              </a:r>
            </a:p>
          </p:txBody>
        </p:sp>
      </p:grpSp>
      <p:sp>
        <p:nvSpPr>
          <p:cNvPr id="10" name="TextBox 9">
            <a:extLst>
              <a:ext uri="{FF2B5EF4-FFF2-40B4-BE49-F238E27FC236}">
                <a16:creationId xmlns:a16="http://schemas.microsoft.com/office/drawing/2014/main" id="{099AA0FE-8D18-D38B-1783-438B69080946}"/>
              </a:ext>
            </a:extLst>
          </p:cNvPr>
          <p:cNvSpPr txBox="1"/>
          <p:nvPr/>
        </p:nvSpPr>
        <p:spPr>
          <a:xfrm>
            <a:off x="652045" y="4701835"/>
            <a:ext cx="5362675" cy="646331"/>
          </a:xfrm>
          <a:prstGeom prst="rect">
            <a:avLst/>
          </a:prstGeom>
          <a:noFill/>
        </p:spPr>
        <p:txBody>
          <a:bodyPr wrap="square">
            <a:spAutoFit/>
          </a:bodyPr>
          <a:lstStyle/>
          <a:p>
            <a:r>
              <a:rPr lang="en-GB" dirty="0">
                <a:solidFill>
                  <a:schemeClr val="bg1"/>
                </a:solidFill>
              </a:rPr>
              <a:t>Ngo-Martins Okonmah, </a:t>
            </a:r>
            <a:r>
              <a:rPr lang="en-GB" dirty="0" err="1">
                <a:solidFill>
                  <a:schemeClr val="bg1"/>
                </a:solidFill>
              </a:rPr>
              <a:t>MCIArb</a:t>
            </a:r>
            <a:endParaRPr lang="en-GB" dirty="0">
              <a:solidFill>
                <a:schemeClr val="bg1"/>
              </a:solidFill>
            </a:endParaRPr>
          </a:p>
          <a:p>
            <a:r>
              <a:rPr lang="en-US" i="1" dirty="0">
                <a:solidFill>
                  <a:schemeClr val="bg1"/>
                </a:solidFill>
              </a:rPr>
              <a:t>Partner, Aluko &amp; </a:t>
            </a:r>
            <a:r>
              <a:rPr lang="en-US" i="1" dirty="0" err="1">
                <a:solidFill>
                  <a:schemeClr val="bg1"/>
                </a:solidFill>
              </a:rPr>
              <a:t>Oyebode</a:t>
            </a:r>
            <a:endParaRPr lang="en-GB" i="1" dirty="0">
              <a:solidFill>
                <a:schemeClr val="bg1"/>
              </a:solidFill>
            </a:endParaRPr>
          </a:p>
        </p:txBody>
      </p:sp>
    </p:spTree>
    <p:extLst>
      <p:ext uri="{BB962C8B-B14F-4D97-AF65-F5344CB8AC3E}">
        <p14:creationId xmlns:p14="http://schemas.microsoft.com/office/powerpoint/2010/main" val="3976798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2527A3-9CAB-CD7F-E052-8D0EBBD3F724}"/>
              </a:ext>
            </a:extLst>
          </p:cNvPr>
          <p:cNvSpPr>
            <a:spLocks noGrp="1"/>
          </p:cNvSpPr>
          <p:nvPr>
            <p:ph type="body" sz="quarter" idx="10"/>
          </p:nvPr>
        </p:nvSpPr>
        <p:spPr>
          <a:xfrm>
            <a:off x="390525" y="328882"/>
            <a:ext cx="9294651" cy="512493"/>
          </a:xfrm>
        </p:spPr>
        <p:txBody>
          <a:bodyPr>
            <a:normAutofit fontScale="92500"/>
          </a:bodyPr>
          <a:lstStyle/>
          <a:p>
            <a:pPr>
              <a:lnSpc>
                <a:spcPct val="100000"/>
              </a:lnSpc>
              <a:spcBef>
                <a:spcPts val="0"/>
              </a:spcBef>
            </a:pPr>
            <a:r>
              <a:rPr lang="en-US" sz="2400" dirty="0"/>
              <a:t>Notice Provision under FIDIC 2017 – So what has changed?</a:t>
            </a:r>
            <a:endParaRPr lang="en-GB" sz="2400" dirty="0"/>
          </a:p>
        </p:txBody>
      </p:sp>
      <p:grpSp>
        <p:nvGrpSpPr>
          <p:cNvPr id="15" name="Group 14">
            <a:extLst>
              <a:ext uri="{FF2B5EF4-FFF2-40B4-BE49-F238E27FC236}">
                <a16:creationId xmlns:a16="http://schemas.microsoft.com/office/drawing/2014/main" id="{A64284FA-AE3F-7639-1FA4-2549B63795D2}"/>
              </a:ext>
            </a:extLst>
          </p:cNvPr>
          <p:cNvGrpSpPr/>
          <p:nvPr/>
        </p:nvGrpSpPr>
        <p:grpSpPr>
          <a:xfrm>
            <a:off x="4149401" y="2057973"/>
            <a:ext cx="2707004" cy="2933873"/>
            <a:chOff x="2628511" y="2092112"/>
            <a:chExt cx="2707004" cy="2933873"/>
          </a:xfrm>
        </p:grpSpPr>
        <p:sp>
          <p:nvSpPr>
            <p:cNvPr id="5" name="Block Arc 4">
              <a:extLst>
                <a:ext uri="{FF2B5EF4-FFF2-40B4-BE49-F238E27FC236}">
                  <a16:creationId xmlns:a16="http://schemas.microsoft.com/office/drawing/2014/main" id="{9177564C-C232-EA41-5FF0-340B56A45D4F}"/>
                </a:ext>
              </a:extLst>
            </p:cNvPr>
            <p:cNvSpPr/>
            <p:nvPr/>
          </p:nvSpPr>
          <p:spPr>
            <a:xfrm rot="18232051">
              <a:off x="2397805" y="2468400"/>
              <a:ext cx="1959429" cy="1427583"/>
            </a:xfrm>
            <a:prstGeom prst="blockArc">
              <a:avLst>
                <a:gd name="adj1" fmla="val 14082198"/>
                <a:gd name="adj2" fmla="val 19555246"/>
                <a:gd name="adj3" fmla="val 18334"/>
              </a:avLst>
            </a:prstGeom>
            <a:solidFill>
              <a:srgbClr val="CE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Block Arc 9">
              <a:extLst>
                <a:ext uri="{FF2B5EF4-FFF2-40B4-BE49-F238E27FC236}">
                  <a16:creationId xmlns:a16="http://schemas.microsoft.com/office/drawing/2014/main" id="{848ABC8F-1E7B-6C6C-20B2-116B609C4800}"/>
                </a:ext>
              </a:extLst>
            </p:cNvPr>
            <p:cNvSpPr/>
            <p:nvPr/>
          </p:nvSpPr>
          <p:spPr>
            <a:xfrm rot="406652">
              <a:off x="3049545" y="2092112"/>
              <a:ext cx="1959429" cy="1427583"/>
            </a:xfrm>
            <a:prstGeom prst="blockArc">
              <a:avLst>
                <a:gd name="adj1" fmla="val 14082198"/>
                <a:gd name="adj2" fmla="val 19555246"/>
                <a:gd name="adj3" fmla="val 18334"/>
              </a:avLst>
            </a:prstGeom>
            <a:solidFill>
              <a:srgbClr val="D3D5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Block Arc 10">
              <a:extLst>
                <a:ext uri="{FF2B5EF4-FFF2-40B4-BE49-F238E27FC236}">
                  <a16:creationId xmlns:a16="http://schemas.microsoft.com/office/drawing/2014/main" id="{744EC6F9-9C3F-2FF8-0188-ACF6009ADBD6}"/>
                </a:ext>
              </a:extLst>
            </p:cNvPr>
            <p:cNvSpPr/>
            <p:nvPr/>
          </p:nvSpPr>
          <p:spPr>
            <a:xfrm rot="3792217">
              <a:off x="3642009" y="2540481"/>
              <a:ext cx="1959429" cy="1427583"/>
            </a:xfrm>
            <a:prstGeom prst="blockArc">
              <a:avLst>
                <a:gd name="adj1" fmla="val 14082198"/>
                <a:gd name="adj2" fmla="val 19555246"/>
                <a:gd name="adj3" fmla="val 18334"/>
              </a:avLst>
            </a:prstGeom>
            <a:solidFill>
              <a:srgbClr val="CE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Block Arc 11">
              <a:extLst>
                <a:ext uri="{FF2B5EF4-FFF2-40B4-BE49-F238E27FC236}">
                  <a16:creationId xmlns:a16="http://schemas.microsoft.com/office/drawing/2014/main" id="{6E656ECD-FE0D-8B19-C14A-F087FC130108}"/>
                </a:ext>
              </a:extLst>
            </p:cNvPr>
            <p:cNvSpPr/>
            <p:nvPr/>
          </p:nvSpPr>
          <p:spPr>
            <a:xfrm rot="14248284">
              <a:off x="2362589" y="3161958"/>
              <a:ext cx="1959428" cy="1427583"/>
            </a:xfrm>
            <a:prstGeom prst="blockArc">
              <a:avLst>
                <a:gd name="adj1" fmla="val 14082198"/>
                <a:gd name="adj2" fmla="val 19555246"/>
                <a:gd name="adj3" fmla="val 18334"/>
              </a:avLst>
            </a:prstGeom>
            <a:solidFill>
              <a:srgbClr val="D3D5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Block Arc 12">
              <a:extLst>
                <a:ext uri="{FF2B5EF4-FFF2-40B4-BE49-F238E27FC236}">
                  <a16:creationId xmlns:a16="http://schemas.microsoft.com/office/drawing/2014/main" id="{122CF1C2-F2D5-AA9F-C126-E6AE6D5432F6}"/>
                </a:ext>
              </a:extLst>
            </p:cNvPr>
            <p:cNvSpPr/>
            <p:nvPr/>
          </p:nvSpPr>
          <p:spPr>
            <a:xfrm rot="10800000">
              <a:off x="2950369" y="3598402"/>
              <a:ext cx="1959429" cy="1427583"/>
            </a:xfrm>
            <a:prstGeom prst="blockArc">
              <a:avLst>
                <a:gd name="adj1" fmla="val 14082198"/>
                <a:gd name="adj2" fmla="val 19555246"/>
                <a:gd name="adj3" fmla="val 18334"/>
              </a:avLst>
            </a:prstGeom>
            <a:solidFill>
              <a:srgbClr val="CE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Block Arc 13">
              <a:extLst>
                <a:ext uri="{FF2B5EF4-FFF2-40B4-BE49-F238E27FC236}">
                  <a16:creationId xmlns:a16="http://schemas.microsoft.com/office/drawing/2014/main" id="{AAA20DE0-36D8-70B2-2154-78FBF6DD2FCB}"/>
                </a:ext>
              </a:extLst>
            </p:cNvPr>
            <p:cNvSpPr/>
            <p:nvPr/>
          </p:nvSpPr>
          <p:spPr>
            <a:xfrm rot="7048465">
              <a:off x="3574732" y="3305471"/>
              <a:ext cx="1959429" cy="1427583"/>
            </a:xfrm>
            <a:prstGeom prst="blockArc">
              <a:avLst>
                <a:gd name="adj1" fmla="val 14082198"/>
                <a:gd name="adj2" fmla="val 19555246"/>
                <a:gd name="adj3" fmla="val 18334"/>
              </a:avLst>
            </a:prstGeom>
            <a:solidFill>
              <a:srgbClr val="D3D5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cxnSp>
        <p:nvCxnSpPr>
          <p:cNvPr id="17" name="Connector: Elbow 16">
            <a:extLst>
              <a:ext uri="{FF2B5EF4-FFF2-40B4-BE49-F238E27FC236}">
                <a16:creationId xmlns:a16="http://schemas.microsoft.com/office/drawing/2014/main" id="{402FA48A-0205-43C3-0BDD-D759A61E50DE}"/>
              </a:ext>
            </a:extLst>
          </p:cNvPr>
          <p:cNvCxnSpPr>
            <a:cxnSpLocks/>
          </p:cNvCxnSpPr>
          <p:nvPr/>
        </p:nvCxnSpPr>
        <p:spPr>
          <a:xfrm rot="10800000">
            <a:off x="3604158" y="1491376"/>
            <a:ext cx="1501549" cy="762761"/>
          </a:xfrm>
          <a:prstGeom prst="bentConnector3">
            <a:avLst>
              <a:gd name="adj1" fmla="val 8988"/>
            </a:avLst>
          </a:prstGeom>
          <a:ln w="19050">
            <a:solidFill>
              <a:srgbClr val="009CDC"/>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EAB8EF80-1E47-E821-BA88-A3A83AB234E2}"/>
              </a:ext>
            </a:extLst>
          </p:cNvPr>
          <p:cNvCxnSpPr>
            <a:cxnSpLocks/>
          </p:cNvCxnSpPr>
          <p:nvPr/>
        </p:nvCxnSpPr>
        <p:spPr>
          <a:xfrm rot="10800000" flipH="1">
            <a:off x="6290635" y="1744719"/>
            <a:ext cx="1501549" cy="762761"/>
          </a:xfrm>
          <a:prstGeom prst="bentConnector3">
            <a:avLst>
              <a:gd name="adj1" fmla="val 8366"/>
            </a:avLst>
          </a:prstGeom>
          <a:ln w="19050">
            <a:solidFill>
              <a:srgbClr val="009CDC"/>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22697CBA-42DB-0706-6848-980833AE3E9E}"/>
              </a:ext>
            </a:extLst>
          </p:cNvPr>
          <p:cNvCxnSpPr>
            <a:cxnSpLocks/>
          </p:cNvCxnSpPr>
          <p:nvPr/>
        </p:nvCxnSpPr>
        <p:spPr>
          <a:xfrm rot="10800000" flipV="1">
            <a:off x="3697998" y="4585392"/>
            <a:ext cx="1070561" cy="762761"/>
          </a:xfrm>
          <a:prstGeom prst="bentConnector3">
            <a:avLst>
              <a:gd name="adj1" fmla="val 9609"/>
            </a:avLst>
          </a:prstGeom>
          <a:ln w="19050">
            <a:solidFill>
              <a:srgbClr val="009CDC"/>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5694E539-1D8B-5597-08D1-A69538867799}"/>
              </a:ext>
            </a:extLst>
          </p:cNvPr>
          <p:cNvCxnSpPr>
            <a:cxnSpLocks/>
          </p:cNvCxnSpPr>
          <p:nvPr/>
        </p:nvCxnSpPr>
        <p:spPr>
          <a:xfrm rot="10800000" flipH="1" flipV="1">
            <a:off x="5899844" y="4778014"/>
            <a:ext cx="1501549" cy="762761"/>
          </a:xfrm>
          <a:prstGeom prst="bentConnector3">
            <a:avLst>
              <a:gd name="adj1" fmla="val 9609"/>
            </a:avLst>
          </a:prstGeom>
          <a:ln w="19050">
            <a:solidFill>
              <a:srgbClr val="009CDC"/>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5BA75A4E-2ED8-2C04-A30C-E99F68F30A6F}"/>
              </a:ext>
            </a:extLst>
          </p:cNvPr>
          <p:cNvCxnSpPr/>
          <p:nvPr/>
        </p:nvCxnSpPr>
        <p:spPr>
          <a:xfrm>
            <a:off x="6755363" y="3760237"/>
            <a:ext cx="1324947" cy="0"/>
          </a:xfrm>
          <a:prstGeom prst="straightConnector1">
            <a:avLst/>
          </a:prstGeom>
          <a:ln w="19050">
            <a:solidFill>
              <a:srgbClr val="009CDC"/>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0D3F2D0-927A-2375-2687-D23EF3E831E0}"/>
              </a:ext>
            </a:extLst>
          </p:cNvPr>
          <p:cNvCxnSpPr>
            <a:cxnSpLocks/>
          </p:cNvCxnSpPr>
          <p:nvPr/>
        </p:nvCxnSpPr>
        <p:spPr>
          <a:xfrm flipH="1">
            <a:off x="3413077" y="3394788"/>
            <a:ext cx="830029" cy="0"/>
          </a:xfrm>
          <a:prstGeom prst="straightConnector1">
            <a:avLst/>
          </a:prstGeom>
          <a:ln w="19050">
            <a:solidFill>
              <a:srgbClr val="009CDC"/>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7EEF565-37B3-EABF-2E49-0D8154F0879D}"/>
              </a:ext>
            </a:extLst>
          </p:cNvPr>
          <p:cNvSpPr txBox="1"/>
          <p:nvPr/>
        </p:nvSpPr>
        <p:spPr>
          <a:xfrm>
            <a:off x="635555" y="4778014"/>
            <a:ext cx="3094456" cy="998030"/>
          </a:xfrm>
          <a:prstGeom prst="rect">
            <a:avLst/>
          </a:prstGeom>
          <a:noFill/>
        </p:spPr>
        <p:txBody>
          <a:bodyPr wrap="square">
            <a:spAutoFit/>
          </a:bodyPr>
          <a:lstStyle/>
          <a:p>
            <a:pPr marR="0" lvl="0" algn="just">
              <a:lnSpc>
                <a:spcPct val="107000"/>
              </a:lnSpc>
              <a:spcBef>
                <a:spcPts val="0"/>
              </a:spcBef>
              <a:spcAft>
                <a:spcPts val="800"/>
              </a:spcAft>
            </a:pPr>
            <a:r>
              <a:rPr lang="en-US" sz="1100" dirty="0"/>
              <a:t>Under the FIDIC 1999, a contractor with a claim is merely required to give Notice to the Engineer describing the event or circumstance giving rise to the claim, which notice must be giving within 28 days.</a:t>
            </a:r>
            <a:endParaRPr lang="en-GB" sz="1100" dirty="0">
              <a:effectLst/>
              <a:ea typeface="Calibri" panose="020F0502020204030204" pitchFamily="34" charset="0"/>
              <a:cs typeface="Times New Roman" panose="02020603050405020304" pitchFamily="18" charset="0"/>
            </a:endParaRPr>
          </a:p>
        </p:txBody>
      </p:sp>
      <p:sp>
        <p:nvSpPr>
          <p:cNvPr id="34" name="TextBox 33">
            <a:extLst>
              <a:ext uri="{FF2B5EF4-FFF2-40B4-BE49-F238E27FC236}">
                <a16:creationId xmlns:a16="http://schemas.microsoft.com/office/drawing/2014/main" id="{B082134F-166F-6F5E-DC0F-AD3B65F241D8}"/>
              </a:ext>
            </a:extLst>
          </p:cNvPr>
          <p:cNvSpPr txBox="1"/>
          <p:nvPr/>
        </p:nvSpPr>
        <p:spPr>
          <a:xfrm>
            <a:off x="692860" y="3115901"/>
            <a:ext cx="2698015" cy="626197"/>
          </a:xfrm>
          <a:prstGeom prst="rect">
            <a:avLst/>
          </a:prstGeom>
          <a:noFill/>
        </p:spPr>
        <p:txBody>
          <a:bodyPr wrap="square">
            <a:spAutoFit/>
          </a:bodyPr>
          <a:lstStyle>
            <a:defPPr>
              <a:defRPr lang="en-US"/>
            </a:defPPr>
            <a:lvl1pPr marR="0" lvl="0" algn="just">
              <a:lnSpc>
                <a:spcPct val="107000"/>
              </a:lnSpc>
              <a:spcBef>
                <a:spcPts val="0"/>
              </a:spcBef>
              <a:spcAft>
                <a:spcPts val="800"/>
              </a:spcAft>
              <a:defRPr sz="1100">
                <a:effectLst/>
                <a:ea typeface="Calibri" panose="020F0502020204030204" pitchFamily="34" charset="0"/>
                <a:cs typeface="Times New Roman" panose="02020603050405020304" pitchFamily="18" charset="0"/>
              </a:defRPr>
            </a:lvl1pPr>
          </a:lstStyle>
          <a:p>
            <a:r>
              <a:rPr lang="en-GB" dirty="0"/>
              <a:t>The failure to issue a Notice of Claim within the 28 days period would result in a loss of entitlement. </a:t>
            </a:r>
          </a:p>
        </p:txBody>
      </p:sp>
      <p:sp>
        <p:nvSpPr>
          <p:cNvPr id="36" name="TextBox 35">
            <a:extLst>
              <a:ext uri="{FF2B5EF4-FFF2-40B4-BE49-F238E27FC236}">
                <a16:creationId xmlns:a16="http://schemas.microsoft.com/office/drawing/2014/main" id="{E5104DFE-856A-E16A-B8EB-0AD96B9B3CFF}"/>
              </a:ext>
            </a:extLst>
          </p:cNvPr>
          <p:cNvSpPr txBox="1"/>
          <p:nvPr/>
        </p:nvSpPr>
        <p:spPr>
          <a:xfrm>
            <a:off x="692860" y="1310592"/>
            <a:ext cx="2940111" cy="635751"/>
          </a:xfrm>
          <a:prstGeom prst="rect">
            <a:avLst/>
          </a:prstGeom>
          <a:noFill/>
        </p:spPr>
        <p:txBody>
          <a:bodyPr wrap="square">
            <a:spAutoFit/>
          </a:bodyPr>
          <a:lstStyle>
            <a:defPPr>
              <a:defRPr lang="en-US"/>
            </a:defPPr>
            <a:lvl1pPr marR="0" lvl="0" algn="just">
              <a:lnSpc>
                <a:spcPct val="107000"/>
              </a:lnSpc>
              <a:spcBef>
                <a:spcPts val="0"/>
              </a:spcBef>
              <a:spcAft>
                <a:spcPts val="800"/>
              </a:spcAft>
              <a:defRPr sz="1100">
                <a:effectLst/>
                <a:ea typeface="Calibri" panose="020F0502020204030204" pitchFamily="34" charset="0"/>
                <a:cs typeface="Times New Roman" panose="02020603050405020304" pitchFamily="18" charset="0"/>
              </a:defRPr>
            </a:lvl1pPr>
          </a:lstStyle>
          <a:p>
            <a:r>
              <a:rPr lang="en-GB" dirty="0"/>
              <a:t>However, the FIDIC 2017 introduced two notices to be given in order to be entitled to make a claim. </a:t>
            </a:r>
          </a:p>
        </p:txBody>
      </p:sp>
      <p:sp>
        <p:nvSpPr>
          <p:cNvPr id="38" name="TextBox 37">
            <a:extLst>
              <a:ext uri="{FF2B5EF4-FFF2-40B4-BE49-F238E27FC236}">
                <a16:creationId xmlns:a16="http://schemas.microsoft.com/office/drawing/2014/main" id="{AB66D1D1-85EC-C72B-7E63-A9E2DD89DEC7}"/>
              </a:ext>
            </a:extLst>
          </p:cNvPr>
          <p:cNvSpPr txBox="1"/>
          <p:nvPr/>
        </p:nvSpPr>
        <p:spPr>
          <a:xfrm>
            <a:off x="7847045" y="1353387"/>
            <a:ext cx="3676262" cy="816890"/>
          </a:xfrm>
          <a:prstGeom prst="rect">
            <a:avLst/>
          </a:prstGeom>
          <a:noFill/>
        </p:spPr>
        <p:txBody>
          <a:bodyPr wrap="square">
            <a:spAutoFit/>
          </a:bodyPr>
          <a:lstStyle>
            <a:defPPr>
              <a:defRPr lang="en-US"/>
            </a:defPPr>
            <a:lvl1pPr marR="0" lvl="0" algn="just">
              <a:lnSpc>
                <a:spcPct val="107000"/>
              </a:lnSpc>
              <a:spcBef>
                <a:spcPts val="0"/>
              </a:spcBef>
              <a:spcAft>
                <a:spcPts val="800"/>
              </a:spcAft>
              <a:defRPr sz="1100">
                <a:effectLst/>
                <a:ea typeface="Calibri" panose="020F0502020204030204" pitchFamily="34" charset="0"/>
                <a:cs typeface="Times New Roman" panose="02020603050405020304" pitchFamily="18" charset="0"/>
              </a:defRPr>
            </a:lvl1pPr>
          </a:lstStyle>
          <a:p>
            <a:r>
              <a:rPr lang="en-GB" dirty="0"/>
              <a:t>First, is a </a:t>
            </a:r>
            <a:r>
              <a:rPr lang="en-GB" dirty="0">
                <a:solidFill>
                  <a:srgbClr val="009CDC"/>
                </a:solidFill>
              </a:rPr>
              <a:t>Notice of Claim </a:t>
            </a:r>
            <a:r>
              <a:rPr lang="en-GB" dirty="0"/>
              <a:t>under sub-clause 20.2.1 to be given </a:t>
            </a:r>
            <a:r>
              <a:rPr lang="en-GB" i="1" dirty="0"/>
              <a:t>“… no later than 28 days after the claiming Party became aware or should have become aware of the event or circumstances” </a:t>
            </a:r>
          </a:p>
        </p:txBody>
      </p:sp>
      <p:sp>
        <p:nvSpPr>
          <p:cNvPr id="40" name="TextBox 39">
            <a:extLst>
              <a:ext uri="{FF2B5EF4-FFF2-40B4-BE49-F238E27FC236}">
                <a16:creationId xmlns:a16="http://schemas.microsoft.com/office/drawing/2014/main" id="{2FA42A5F-9F64-07DC-9069-B942DE4DF7AC}"/>
              </a:ext>
            </a:extLst>
          </p:cNvPr>
          <p:cNvSpPr txBox="1"/>
          <p:nvPr/>
        </p:nvSpPr>
        <p:spPr>
          <a:xfrm>
            <a:off x="8080310" y="3108439"/>
            <a:ext cx="3564294" cy="988476"/>
          </a:xfrm>
          <a:prstGeom prst="rect">
            <a:avLst/>
          </a:prstGeom>
          <a:noFill/>
        </p:spPr>
        <p:txBody>
          <a:bodyPr wrap="square">
            <a:spAutoFit/>
          </a:bodyPr>
          <a:lstStyle>
            <a:defPPr>
              <a:defRPr lang="en-US"/>
            </a:defPPr>
            <a:lvl1pPr marR="0" lvl="0" algn="just">
              <a:lnSpc>
                <a:spcPct val="107000"/>
              </a:lnSpc>
              <a:spcBef>
                <a:spcPts val="0"/>
              </a:spcBef>
              <a:spcAft>
                <a:spcPts val="800"/>
              </a:spcAft>
              <a:defRPr sz="1100">
                <a:effectLst/>
                <a:ea typeface="Calibri" panose="020F0502020204030204" pitchFamily="34" charset="0"/>
                <a:cs typeface="Times New Roman" panose="02020603050405020304" pitchFamily="18" charset="0"/>
              </a:defRPr>
            </a:lvl1pPr>
          </a:lstStyle>
          <a:p>
            <a:r>
              <a:rPr lang="en-GB" dirty="0"/>
              <a:t>Second is a </a:t>
            </a:r>
            <a:r>
              <a:rPr lang="en-GB" dirty="0">
                <a:solidFill>
                  <a:srgbClr val="009CDC"/>
                </a:solidFill>
              </a:rPr>
              <a:t>Fully Detailed Claim </a:t>
            </a:r>
            <a:r>
              <a:rPr lang="en-GB" dirty="0"/>
              <a:t>under</a:t>
            </a:r>
            <a:r>
              <a:rPr lang="en-GB" dirty="0">
                <a:solidFill>
                  <a:srgbClr val="009CDC"/>
                </a:solidFill>
              </a:rPr>
              <a:t> </a:t>
            </a:r>
            <a:r>
              <a:rPr lang="en-GB" dirty="0"/>
              <a:t>sub-clause 20.2.4 to be given </a:t>
            </a:r>
            <a:r>
              <a:rPr lang="en-GB" i="1" dirty="0"/>
              <a:t>“within either 84 days after the claiming Party became aware, or should have become aware, of the event or circumstance giving rise to the Claim…”</a:t>
            </a:r>
          </a:p>
        </p:txBody>
      </p:sp>
      <p:sp>
        <p:nvSpPr>
          <p:cNvPr id="42" name="TextBox 41">
            <a:extLst>
              <a:ext uri="{FF2B5EF4-FFF2-40B4-BE49-F238E27FC236}">
                <a16:creationId xmlns:a16="http://schemas.microsoft.com/office/drawing/2014/main" id="{EBAABBF4-AB87-DA6E-0FD0-675755C82A06}"/>
              </a:ext>
            </a:extLst>
          </p:cNvPr>
          <p:cNvSpPr txBox="1"/>
          <p:nvPr/>
        </p:nvSpPr>
        <p:spPr>
          <a:xfrm>
            <a:off x="7548464" y="5227677"/>
            <a:ext cx="3564295" cy="626197"/>
          </a:xfrm>
          <a:prstGeom prst="rect">
            <a:avLst/>
          </a:prstGeom>
          <a:noFill/>
        </p:spPr>
        <p:txBody>
          <a:bodyPr wrap="square">
            <a:spAutoFit/>
          </a:bodyPr>
          <a:lstStyle>
            <a:defPPr>
              <a:defRPr lang="en-US"/>
            </a:defPPr>
            <a:lvl1pPr marR="0" lvl="0" algn="just">
              <a:lnSpc>
                <a:spcPct val="107000"/>
              </a:lnSpc>
              <a:spcBef>
                <a:spcPts val="0"/>
              </a:spcBef>
              <a:spcAft>
                <a:spcPts val="800"/>
              </a:spcAft>
              <a:defRPr sz="1100">
                <a:effectLst/>
                <a:ea typeface="Calibri" panose="020F0502020204030204" pitchFamily="34" charset="0"/>
                <a:cs typeface="Times New Roman" panose="02020603050405020304" pitchFamily="18" charset="0"/>
              </a:defRPr>
            </a:lvl1pPr>
          </a:lstStyle>
          <a:p>
            <a:r>
              <a:rPr lang="en-GB" dirty="0"/>
              <a:t>A fully detailed claim means a submission which includes a </a:t>
            </a:r>
            <a:r>
              <a:rPr lang="en-GB" dirty="0">
                <a:solidFill>
                  <a:srgbClr val="009CDC"/>
                </a:solidFill>
              </a:rPr>
              <a:t>statement of the contractual and/or other legal basis of the claim </a:t>
            </a:r>
            <a:r>
              <a:rPr lang="en-GB" dirty="0"/>
              <a:t>see Sub-clause 20.2.4 </a:t>
            </a:r>
          </a:p>
        </p:txBody>
      </p:sp>
      <p:sp>
        <p:nvSpPr>
          <p:cNvPr id="46" name="Oval 45">
            <a:extLst>
              <a:ext uri="{FF2B5EF4-FFF2-40B4-BE49-F238E27FC236}">
                <a16:creationId xmlns:a16="http://schemas.microsoft.com/office/drawing/2014/main" id="{A122B329-3725-0C72-1A95-CEA3345C2B9C}"/>
              </a:ext>
            </a:extLst>
          </p:cNvPr>
          <p:cNvSpPr/>
          <p:nvPr/>
        </p:nvSpPr>
        <p:spPr>
          <a:xfrm>
            <a:off x="4629277" y="4461598"/>
            <a:ext cx="223635" cy="204189"/>
          </a:xfrm>
          <a:prstGeom prst="ellipse">
            <a:avLst/>
          </a:prstGeom>
          <a:solidFill>
            <a:srgbClr val="00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bg1"/>
                </a:solidFill>
              </a:rPr>
              <a:t>1</a:t>
            </a:r>
            <a:endParaRPr lang="en-GB" sz="1050" dirty="0">
              <a:solidFill>
                <a:schemeClr val="bg1"/>
              </a:solidFill>
            </a:endParaRPr>
          </a:p>
        </p:txBody>
      </p:sp>
      <p:sp>
        <p:nvSpPr>
          <p:cNvPr id="47" name="Oval 46">
            <a:extLst>
              <a:ext uri="{FF2B5EF4-FFF2-40B4-BE49-F238E27FC236}">
                <a16:creationId xmlns:a16="http://schemas.microsoft.com/office/drawing/2014/main" id="{514AB462-0A42-BCDB-CBEB-975B79A5B84E}"/>
              </a:ext>
            </a:extLst>
          </p:cNvPr>
          <p:cNvSpPr/>
          <p:nvPr/>
        </p:nvSpPr>
        <p:spPr>
          <a:xfrm>
            <a:off x="4112413" y="3292693"/>
            <a:ext cx="223635" cy="204189"/>
          </a:xfrm>
          <a:prstGeom prst="ellipse">
            <a:avLst/>
          </a:prstGeom>
          <a:solidFill>
            <a:srgbClr val="00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bg1"/>
                </a:solidFill>
              </a:rPr>
              <a:t>2</a:t>
            </a:r>
            <a:endParaRPr lang="en-GB" sz="1050" dirty="0">
              <a:solidFill>
                <a:schemeClr val="bg1"/>
              </a:solidFill>
            </a:endParaRPr>
          </a:p>
        </p:txBody>
      </p:sp>
      <p:sp>
        <p:nvSpPr>
          <p:cNvPr id="48" name="Oval 47">
            <a:extLst>
              <a:ext uri="{FF2B5EF4-FFF2-40B4-BE49-F238E27FC236}">
                <a16:creationId xmlns:a16="http://schemas.microsoft.com/office/drawing/2014/main" id="{745BAE79-A4F3-DA78-7F44-2935E8277857}"/>
              </a:ext>
            </a:extLst>
          </p:cNvPr>
          <p:cNvSpPr/>
          <p:nvPr/>
        </p:nvSpPr>
        <p:spPr>
          <a:xfrm>
            <a:off x="4961193" y="2178312"/>
            <a:ext cx="223635" cy="204189"/>
          </a:xfrm>
          <a:prstGeom prst="ellipse">
            <a:avLst/>
          </a:prstGeom>
          <a:solidFill>
            <a:srgbClr val="00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bg1"/>
                </a:solidFill>
              </a:rPr>
              <a:t>3</a:t>
            </a:r>
            <a:endParaRPr lang="en-GB" sz="1050" dirty="0">
              <a:solidFill>
                <a:schemeClr val="bg1"/>
              </a:solidFill>
            </a:endParaRPr>
          </a:p>
        </p:txBody>
      </p:sp>
      <p:sp>
        <p:nvSpPr>
          <p:cNvPr id="49" name="Oval 48">
            <a:extLst>
              <a:ext uri="{FF2B5EF4-FFF2-40B4-BE49-F238E27FC236}">
                <a16:creationId xmlns:a16="http://schemas.microsoft.com/office/drawing/2014/main" id="{9D7DE7E6-66FA-5A1C-E848-DC264AA6AB3C}"/>
              </a:ext>
            </a:extLst>
          </p:cNvPr>
          <p:cNvSpPr/>
          <p:nvPr/>
        </p:nvSpPr>
        <p:spPr>
          <a:xfrm>
            <a:off x="6240767" y="2429294"/>
            <a:ext cx="223635" cy="204189"/>
          </a:xfrm>
          <a:prstGeom prst="ellipse">
            <a:avLst/>
          </a:prstGeom>
          <a:solidFill>
            <a:srgbClr val="00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bg1"/>
                </a:solidFill>
              </a:rPr>
              <a:t>4</a:t>
            </a:r>
            <a:endParaRPr lang="en-GB" sz="1050" dirty="0">
              <a:solidFill>
                <a:schemeClr val="bg1"/>
              </a:solidFill>
            </a:endParaRPr>
          </a:p>
        </p:txBody>
      </p:sp>
      <p:sp>
        <p:nvSpPr>
          <p:cNvPr id="50" name="Oval 49">
            <a:extLst>
              <a:ext uri="{FF2B5EF4-FFF2-40B4-BE49-F238E27FC236}">
                <a16:creationId xmlns:a16="http://schemas.microsoft.com/office/drawing/2014/main" id="{24298D32-29DB-6DA5-A3D7-F541AC81C34E}"/>
              </a:ext>
            </a:extLst>
          </p:cNvPr>
          <p:cNvSpPr/>
          <p:nvPr/>
        </p:nvSpPr>
        <p:spPr>
          <a:xfrm>
            <a:off x="6631690" y="3658142"/>
            <a:ext cx="223635" cy="204189"/>
          </a:xfrm>
          <a:prstGeom prst="ellipse">
            <a:avLst/>
          </a:prstGeom>
          <a:solidFill>
            <a:srgbClr val="00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bg1"/>
                </a:solidFill>
              </a:rPr>
              <a:t>5</a:t>
            </a:r>
            <a:endParaRPr lang="en-GB" sz="1050" dirty="0">
              <a:solidFill>
                <a:schemeClr val="bg1"/>
              </a:solidFill>
            </a:endParaRPr>
          </a:p>
        </p:txBody>
      </p:sp>
      <p:sp>
        <p:nvSpPr>
          <p:cNvPr id="51" name="Oval 50">
            <a:extLst>
              <a:ext uri="{FF2B5EF4-FFF2-40B4-BE49-F238E27FC236}">
                <a16:creationId xmlns:a16="http://schemas.microsoft.com/office/drawing/2014/main" id="{97649993-332E-4E78-B204-55502418E5DE}"/>
              </a:ext>
            </a:extLst>
          </p:cNvPr>
          <p:cNvSpPr/>
          <p:nvPr/>
        </p:nvSpPr>
        <p:spPr>
          <a:xfrm>
            <a:off x="5868686" y="4657304"/>
            <a:ext cx="223635" cy="204189"/>
          </a:xfrm>
          <a:prstGeom prst="ellipse">
            <a:avLst/>
          </a:prstGeom>
          <a:solidFill>
            <a:srgbClr val="00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bg1"/>
                </a:solidFill>
              </a:rPr>
              <a:t>6</a:t>
            </a:r>
            <a:endParaRPr lang="en-GB" sz="1050" dirty="0">
              <a:solidFill>
                <a:schemeClr val="bg1"/>
              </a:solidFill>
            </a:endParaRPr>
          </a:p>
        </p:txBody>
      </p:sp>
    </p:spTree>
    <p:extLst>
      <p:ext uri="{BB962C8B-B14F-4D97-AF65-F5344CB8AC3E}">
        <p14:creationId xmlns:p14="http://schemas.microsoft.com/office/powerpoint/2010/main" val="294100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2527A3-9CAB-CD7F-E052-8D0EBBD3F724}"/>
              </a:ext>
            </a:extLst>
          </p:cNvPr>
          <p:cNvSpPr>
            <a:spLocks noGrp="1"/>
          </p:cNvSpPr>
          <p:nvPr>
            <p:ph type="body" sz="quarter" idx="10"/>
          </p:nvPr>
        </p:nvSpPr>
        <p:spPr>
          <a:xfrm>
            <a:off x="390525" y="328882"/>
            <a:ext cx="9294651" cy="512493"/>
          </a:xfrm>
        </p:spPr>
        <p:txBody>
          <a:bodyPr>
            <a:normAutofit fontScale="92500"/>
          </a:bodyPr>
          <a:lstStyle/>
          <a:p>
            <a:pPr>
              <a:lnSpc>
                <a:spcPct val="100000"/>
              </a:lnSpc>
              <a:spcBef>
                <a:spcPts val="0"/>
              </a:spcBef>
            </a:pPr>
            <a:r>
              <a:rPr lang="en-US" sz="2400" dirty="0"/>
              <a:t>Notice Provision under FIDIC 2017 – So what has changed?</a:t>
            </a:r>
            <a:endParaRPr lang="en-GB" sz="2400" dirty="0"/>
          </a:p>
        </p:txBody>
      </p:sp>
      <p:sp>
        <p:nvSpPr>
          <p:cNvPr id="15" name="TextBox 23">
            <a:extLst>
              <a:ext uri="{FF2B5EF4-FFF2-40B4-BE49-F238E27FC236}">
                <a16:creationId xmlns:a16="http://schemas.microsoft.com/office/drawing/2014/main" id="{A3E0E6F2-B44E-EFB7-9B0C-E248C49C54AD}"/>
              </a:ext>
            </a:extLst>
          </p:cNvPr>
          <p:cNvSpPr txBox="1"/>
          <p:nvPr/>
        </p:nvSpPr>
        <p:spPr>
          <a:xfrm>
            <a:off x="541176" y="1671399"/>
            <a:ext cx="3499143" cy="830997"/>
          </a:xfrm>
          <a:prstGeom prst="rect">
            <a:avLst/>
          </a:prstGeom>
          <a:noFill/>
        </p:spPr>
        <p:txBody>
          <a:bodyPr wrap="square" rtlCol="0">
            <a:spAutoFit/>
          </a:bodyPr>
          <a:lstStyle/>
          <a:p>
            <a:pPr algn="r">
              <a:spcBef>
                <a:spcPts val="0"/>
              </a:spcBef>
              <a:spcAft>
                <a:spcPts val="0"/>
              </a:spcAft>
            </a:pPr>
            <a:r>
              <a:rPr lang="en-US" sz="1200" dirty="0">
                <a:ea typeface="Cambria" panose="02040503050406030204" pitchFamily="18" charset="0"/>
              </a:rPr>
              <a:t>Both the </a:t>
            </a:r>
            <a:r>
              <a:rPr lang="en-US" sz="1200" dirty="0">
                <a:solidFill>
                  <a:schemeClr val="tx2"/>
                </a:solidFill>
                <a:ea typeface="Cambria" panose="02040503050406030204" pitchFamily="18" charset="0"/>
              </a:rPr>
              <a:t>Notice of Claim </a:t>
            </a:r>
            <a:r>
              <a:rPr lang="en-US" sz="1200" dirty="0">
                <a:ea typeface="Cambria" panose="02040503050406030204" pitchFamily="18" charset="0"/>
              </a:rPr>
              <a:t>and the submission of a </a:t>
            </a:r>
            <a:r>
              <a:rPr lang="en-US" sz="1200" dirty="0">
                <a:solidFill>
                  <a:schemeClr val="tx2"/>
                </a:solidFill>
                <a:ea typeface="Cambria" panose="02040503050406030204" pitchFamily="18" charset="0"/>
              </a:rPr>
              <a:t>Fully Detailed Claim </a:t>
            </a:r>
            <a:r>
              <a:rPr lang="en-US" sz="1200" dirty="0">
                <a:ea typeface="Cambria" panose="02040503050406030204" pitchFamily="18" charset="0"/>
              </a:rPr>
              <a:t>are express time bar under the contract, as the failure to give either notice will result in a loss of entitlement.</a:t>
            </a:r>
            <a:endParaRPr lang="en-US" altLang="zh-CN" sz="1200" dirty="0">
              <a:ea typeface="Cambria" panose="02040503050406030204" pitchFamily="18" charset="0"/>
              <a:cs typeface="+mn-ea"/>
              <a:sym typeface="+mn-lt"/>
            </a:endParaRPr>
          </a:p>
        </p:txBody>
      </p:sp>
      <p:sp>
        <p:nvSpPr>
          <p:cNvPr id="17" name="TextBox 23">
            <a:extLst>
              <a:ext uri="{FF2B5EF4-FFF2-40B4-BE49-F238E27FC236}">
                <a16:creationId xmlns:a16="http://schemas.microsoft.com/office/drawing/2014/main" id="{CFAD8652-B8DA-64B2-5E2A-A405E65A40F8}"/>
              </a:ext>
            </a:extLst>
          </p:cNvPr>
          <p:cNvSpPr txBox="1"/>
          <p:nvPr/>
        </p:nvSpPr>
        <p:spPr>
          <a:xfrm>
            <a:off x="858416" y="4638377"/>
            <a:ext cx="4349357" cy="830997"/>
          </a:xfrm>
          <a:prstGeom prst="rect">
            <a:avLst/>
          </a:prstGeom>
          <a:noFill/>
        </p:spPr>
        <p:txBody>
          <a:bodyPr wrap="square" rtlCol="0">
            <a:spAutoFit/>
          </a:bodyPr>
          <a:lstStyle>
            <a:defPPr>
              <a:defRPr lang="en-US"/>
            </a:defPPr>
            <a:lvl1pPr algn="r">
              <a:spcBef>
                <a:spcPts val="0"/>
              </a:spcBef>
              <a:spcAft>
                <a:spcPts val="0"/>
              </a:spcAft>
              <a:defRPr sz="1200">
                <a:ea typeface="Cambria" panose="02040503050406030204" pitchFamily="18" charset="0"/>
              </a:defRPr>
            </a:lvl1pPr>
          </a:lstStyle>
          <a:p>
            <a:r>
              <a:rPr lang="en-US" dirty="0"/>
              <a:t>Is a party precluded from pursuing a claim on a different </a:t>
            </a:r>
            <a:r>
              <a:rPr lang="en-US" dirty="0">
                <a:solidFill>
                  <a:schemeClr val="tx2"/>
                </a:solidFill>
              </a:rPr>
              <a:t>contractual and/or legal basis </a:t>
            </a:r>
            <a:r>
              <a:rPr lang="en-US" dirty="0"/>
              <a:t>from that stated in the Notice of Claim given to the Engineer in a subsequent referral to DAAB or arbitration? </a:t>
            </a:r>
            <a:endParaRPr lang="en-GB" dirty="0"/>
          </a:p>
        </p:txBody>
      </p:sp>
      <p:sp>
        <p:nvSpPr>
          <p:cNvPr id="18" name="TextBox 24">
            <a:extLst>
              <a:ext uri="{FF2B5EF4-FFF2-40B4-BE49-F238E27FC236}">
                <a16:creationId xmlns:a16="http://schemas.microsoft.com/office/drawing/2014/main" id="{AF1C5DBF-BD2F-BEF4-E8E4-5A4FD5419E75}"/>
              </a:ext>
            </a:extLst>
          </p:cNvPr>
          <p:cNvSpPr txBox="1"/>
          <p:nvPr/>
        </p:nvSpPr>
        <p:spPr>
          <a:xfrm>
            <a:off x="4248856" y="4334145"/>
            <a:ext cx="958917" cy="327077"/>
          </a:xfrm>
          <a:prstGeom prst="rect">
            <a:avLst/>
          </a:prstGeom>
          <a:noFill/>
        </p:spPr>
        <p:txBody>
          <a:bodyPr wrap="none" rtlCol="0">
            <a:spAutoFit/>
          </a:bodyPr>
          <a:lstStyle>
            <a:defPPr>
              <a:defRPr lang="en-US"/>
            </a:defPPr>
            <a:lvl1pPr algn="r">
              <a:lnSpc>
                <a:spcPct val="120000"/>
              </a:lnSpc>
              <a:defRPr sz="1400" b="1">
                <a:solidFill>
                  <a:srgbClr val="CE543A"/>
                </a:solidFill>
                <a:latin typeface="+mj-lt"/>
                <a:ea typeface="Cambria" panose="02040503050406030204" pitchFamily="18" charset="0"/>
                <a:cs typeface="+mn-ea"/>
              </a:defRPr>
            </a:lvl1pPr>
          </a:lstStyle>
          <a:p>
            <a:r>
              <a:rPr lang="en-US" altLang="zh-CN" dirty="0">
                <a:sym typeface="+mn-lt"/>
              </a:rPr>
              <a:t>Question</a:t>
            </a:r>
            <a:endParaRPr lang="zh-CN" altLang="en-US" dirty="0">
              <a:sym typeface="+mn-lt"/>
            </a:endParaRPr>
          </a:p>
        </p:txBody>
      </p:sp>
      <p:sp>
        <p:nvSpPr>
          <p:cNvPr id="19" name="TextBox 23">
            <a:extLst>
              <a:ext uri="{FF2B5EF4-FFF2-40B4-BE49-F238E27FC236}">
                <a16:creationId xmlns:a16="http://schemas.microsoft.com/office/drawing/2014/main" id="{F680573B-C7F3-D9D7-FA17-3D37FCA315EE}"/>
              </a:ext>
            </a:extLst>
          </p:cNvPr>
          <p:cNvSpPr txBox="1"/>
          <p:nvPr/>
        </p:nvSpPr>
        <p:spPr>
          <a:xfrm>
            <a:off x="8577146" y="3086932"/>
            <a:ext cx="2980572" cy="1384995"/>
          </a:xfrm>
          <a:prstGeom prst="rect">
            <a:avLst/>
          </a:prstGeom>
          <a:noFill/>
        </p:spPr>
        <p:txBody>
          <a:bodyPr wrap="square" rtlCol="0">
            <a:spAutoFit/>
          </a:bodyPr>
          <a:lstStyle>
            <a:defPPr>
              <a:defRPr lang="en-US"/>
            </a:defPPr>
            <a:lvl1pPr algn="r">
              <a:spcBef>
                <a:spcPts val="0"/>
              </a:spcBef>
              <a:spcAft>
                <a:spcPts val="0"/>
              </a:spcAft>
              <a:defRPr sz="1200">
                <a:ea typeface="Cambria" panose="02040503050406030204" pitchFamily="18" charset="0"/>
              </a:defRPr>
            </a:lvl1pPr>
          </a:lstStyle>
          <a:p>
            <a:pPr algn="l"/>
            <a:r>
              <a:rPr lang="en-US" dirty="0"/>
              <a:t>This issue was considered in </a:t>
            </a:r>
            <a:r>
              <a:rPr lang="en-US" i="1" dirty="0">
                <a:solidFill>
                  <a:schemeClr val="tx2"/>
                </a:solidFill>
              </a:rPr>
              <a:t>Maeda Corporation v. Bauer Hong Kong Ltd [2020] HKCA 830</a:t>
            </a:r>
            <a:r>
              <a:rPr lang="en-US" dirty="0"/>
              <a:t>, a recent case arising from the construction of the Hong Kong to Guangzhou Express Rail Link connecting Hong Kong to mainland China.</a:t>
            </a:r>
            <a:endParaRPr lang="en-GB" dirty="0"/>
          </a:p>
        </p:txBody>
      </p:sp>
      <p:sp>
        <p:nvSpPr>
          <p:cNvPr id="20" name="TextBox 24">
            <a:extLst>
              <a:ext uri="{FF2B5EF4-FFF2-40B4-BE49-F238E27FC236}">
                <a16:creationId xmlns:a16="http://schemas.microsoft.com/office/drawing/2014/main" id="{E40E557B-0EF4-43E3-4847-4E68D73978DE}"/>
              </a:ext>
            </a:extLst>
          </p:cNvPr>
          <p:cNvSpPr txBox="1"/>
          <p:nvPr/>
        </p:nvSpPr>
        <p:spPr>
          <a:xfrm>
            <a:off x="8577146" y="2775841"/>
            <a:ext cx="1846980" cy="327077"/>
          </a:xfrm>
          <a:prstGeom prst="rect">
            <a:avLst/>
          </a:prstGeom>
          <a:noFill/>
        </p:spPr>
        <p:txBody>
          <a:bodyPr wrap="none" rtlCol="0">
            <a:spAutoFit/>
          </a:bodyPr>
          <a:lstStyle>
            <a:defPPr>
              <a:defRPr lang="en-US"/>
            </a:defPPr>
            <a:lvl1pPr algn="r">
              <a:lnSpc>
                <a:spcPct val="120000"/>
              </a:lnSpc>
              <a:defRPr sz="1400" b="1">
                <a:solidFill>
                  <a:srgbClr val="CE543A"/>
                </a:solidFill>
                <a:latin typeface="+mj-lt"/>
                <a:ea typeface="Cambria" panose="02040503050406030204" pitchFamily="18" charset="0"/>
                <a:cs typeface="+mn-ea"/>
              </a:defRPr>
            </a:lvl1pPr>
          </a:lstStyle>
          <a:p>
            <a:pPr algn="l"/>
            <a:r>
              <a:rPr lang="en-US" altLang="zh-CN" dirty="0">
                <a:sym typeface="+mn-lt"/>
              </a:rPr>
              <a:t>Case Under Review</a:t>
            </a:r>
            <a:endParaRPr lang="zh-CN" altLang="en-US" dirty="0">
              <a:sym typeface="+mn-lt"/>
            </a:endParaRPr>
          </a:p>
        </p:txBody>
      </p:sp>
      <p:grpSp>
        <p:nvGrpSpPr>
          <p:cNvPr id="29" name="Group 28">
            <a:extLst>
              <a:ext uri="{FF2B5EF4-FFF2-40B4-BE49-F238E27FC236}">
                <a16:creationId xmlns:a16="http://schemas.microsoft.com/office/drawing/2014/main" id="{1E366768-405F-CAD1-06DD-C4113E9CC059}"/>
              </a:ext>
            </a:extLst>
          </p:cNvPr>
          <p:cNvGrpSpPr/>
          <p:nvPr/>
        </p:nvGrpSpPr>
        <p:grpSpPr>
          <a:xfrm>
            <a:off x="4218110" y="1399969"/>
            <a:ext cx="4420945" cy="4173308"/>
            <a:chOff x="4218110" y="1399969"/>
            <a:chExt cx="4420945" cy="4173308"/>
          </a:xfrm>
        </p:grpSpPr>
        <p:sp>
          <p:nvSpPr>
            <p:cNvPr id="5" name="Freeform 2351">
              <a:extLst>
                <a:ext uri="{FF2B5EF4-FFF2-40B4-BE49-F238E27FC236}">
                  <a16:creationId xmlns:a16="http://schemas.microsoft.com/office/drawing/2014/main" id="{E3DBA826-3074-E49E-1B7C-9FA598A1BE75}"/>
                </a:ext>
              </a:extLst>
            </p:cNvPr>
            <p:cNvSpPr>
              <a:spLocks/>
            </p:cNvSpPr>
            <p:nvPr/>
          </p:nvSpPr>
          <p:spPr bwMode="auto">
            <a:xfrm>
              <a:off x="4218110" y="1399969"/>
              <a:ext cx="4397134" cy="1187385"/>
            </a:xfrm>
            <a:custGeom>
              <a:avLst/>
              <a:gdLst>
                <a:gd name="T0" fmla="*/ 101 w 5540"/>
                <a:gd name="T1" fmla="*/ 0 h 1497"/>
                <a:gd name="T2" fmla="*/ 144 w 5540"/>
                <a:gd name="T3" fmla="*/ 8 h 1497"/>
                <a:gd name="T4" fmla="*/ 226 w 5540"/>
                <a:gd name="T5" fmla="*/ 24 h 1497"/>
                <a:gd name="T6" fmla="*/ 346 w 5540"/>
                <a:gd name="T7" fmla="*/ 44 h 1497"/>
                <a:gd name="T8" fmla="*/ 501 w 5540"/>
                <a:gd name="T9" fmla="*/ 69 h 1497"/>
                <a:gd name="T10" fmla="*/ 687 w 5540"/>
                <a:gd name="T11" fmla="*/ 95 h 1497"/>
                <a:gd name="T12" fmla="*/ 905 w 5540"/>
                <a:gd name="T13" fmla="*/ 122 h 1497"/>
                <a:gd name="T14" fmla="*/ 1150 w 5540"/>
                <a:gd name="T15" fmla="*/ 147 h 1497"/>
                <a:gd name="T16" fmla="*/ 1420 w 5540"/>
                <a:gd name="T17" fmla="*/ 171 h 1497"/>
                <a:gd name="T18" fmla="*/ 1712 w 5540"/>
                <a:gd name="T19" fmla="*/ 189 h 1497"/>
                <a:gd name="T20" fmla="*/ 2023 w 5540"/>
                <a:gd name="T21" fmla="*/ 203 h 1497"/>
                <a:gd name="T22" fmla="*/ 2352 w 5540"/>
                <a:gd name="T23" fmla="*/ 208 h 1497"/>
                <a:gd name="T24" fmla="*/ 2697 w 5540"/>
                <a:gd name="T25" fmla="*/ 204 h 1497"/>
                <a:gd name="T26" fmla="*/ 3053 w 5540"/>
                <a:gd name="T27" fmla="*/ 191 h 1497"/>
                <a:gd name="T28" fmla="*/ 3458 w 5540"/>
                <a:gd name="T29" fmla="*/ 176 h 1497"/>
                <a:gd name="T30" fmla="*/ 3824 w 5540"/>
                <a:gd name="T31" fmla="*/ 169 h 1497"/>
                <a:gd name="T32" fmla="*/ 4154 w 5540"/>
                <a:gd name="T33" fmla="*/ 174 h 1497"/>
                <a:gd name="T34" fmla="*/ 4446 w 5540"/>
                <a:gd name="T35" fmla="*/ 188 h 1497"/>
                <a:gd name="T36" fmla="*/ 4701 w 5540"/>
                <a:gd name="T37" fmla="*/ 210 h 1497"/>
                <a:gd name="T38" fmla="*/ 4922 w 5540"/>
                <a:gd name="T39" fmla="*/ 238 h 1497"/>
                <a:gd name="T40" fmla="*/ 5108 w 5540"/>
                <a:gd name="T41" fmla="*/ 274 h 1497"/>
                <a:gd name="T42" fmla="*/ 5258 w 5540"/>
                <a:gd name="T43" fmla="*/ 313 h 1497"/>
                <a:gd name="T44" fmla="*/ 5376 w 5540"/>
                <a:gd name="T45" fmla="*/ 356 h 1497"/>
                <a:gd name="T46" fmla="*/ 5462 w 5540"/>
                <a:gd name="T47" fmla="*/ 402 h 1497"/>
                <a:gd name="T48" fmla="*/ 5516 w 5540"/>
                <a:gd name="T49" fmla="*/ 448 h 1497"/>
                <a:gd name="T50" fmla="*/ 5540 w 5540"/>
                <a:gd name="T51" fmla="*/ 497 h 1497"/>
                <a:gd name="T52" fmla="*/ 5496 w 5540"/>
                <a:gd name="T53" fmla="*/ 566 h 1497"/>
                <a:gd name="T54" fmla="*/ 5418 w 5540"/>
                <a:gd name="T55" fmla="*/ 623 h 1497"/>
                <a:gd name="T56" fmla="*/ 5310 w 5540"/>
                <a:gd name="T57" fmla="*/ 667 h 1497"/>
                <a:gd name="T58" fmla="*/ 5174 w 5540"/>
                <a:gd name="T59" fmla="*/ 701 h 1497"/>
                <a:gd name="T60" fmla="*/ 5010 w 5540"/>
                <a:gd name="T61" fmla="*/ 727 h 1497"/>
                <a:gd name="T62" fmla="*/ 4822 w 5540"/>
                <a:gd name="T63" fmla="*/ 747 h 1497"/>
                <a:gd name="T64" fmla="*/ 4613 w 5540"/>
                <a:gd name="T65" fmla="*/ 762 h 1497"/>
                <a:gd name="T66" fmla="*/ 4382 w 5540"/>
                <a:gd name="T67" fmla="*/ 776 h 1497"/>
                <a:gd name="T68" fmla="*/ 4133 w 5540"/>
                <a:gd name="T69" fmla="*/ 789 h 1497"/>
                <a:gd name="T70" fmla="*/ 3870 w 5540"/>
                <a:gd name="T71" fmla="*/ 804 h 1497"/>
                <a:gd name="T72" fmla="*/ 3591 w 5540"/>
                <a:gd name="T73" fmla="*/ 823 h 1497"/>
                <a:gd name="T74" fmla="*/ 3304 w 5540"/>
                <a:gd name="T75" fmla="*/ 850 h 1497"/>
                <a:gd name="T76" fmla="*/ 3006 w 5540"/>
                <a:gd name="T77" fmla="*/ 884 h 1497"/>
                <a:gd name="T78" fmla="*/ 2702 w 5540"/>
                <a:gd name="T79" fmla="*/ 928 h 1497"/>
                <a:gd name="T80" fmla="*/ 2393 w 5540"/>
                <a:gd name="T81" fmla="*/ 983 h 1497"/>
                <a:gd name="T82" fmla="*/ 2082 w 5540"/>
                <a:gd name="T83" fmla="*/ 1054 h 1497"/>
                <a:gd name="T84" fmla="*/ 1852 w 5540"/>
                <a:gd name="T85" fmla="*/ 1122 h 1497"/>
                <a:gd name="T86" fmla="*/ 1653 w 5540"/>
                <a:gd name="T87" fmla="*/ 1203 h 1497"/>
                <a:gd name="T88" fmla="*/ 1484 w 5540"/>
                <a:gd name="T89" fmla="*/ 1293 h 1497"/>
                <a:gd name="T90" fmla="*/ 1339 w 5540"/>
                <a:gd name="T91" fmla="*/ 1392 h 1497"/>
                <a:gd name="T92" fmla="*/ 1221 w 5540"/>
                <a:gd name="T93" fmla="*/ 1497 h 1497"/>
                <a:gd name="T94" fmla="*/ 981 w 5540"/>
                <a:gd name="T95" fmla="*/ 1489 h 1497"/>
                <a:gd name="T96" fmla="*/ 745 w 5540"/>
                <a:gd name="T97" fmla="*/ 1477 h 1497"/>
                <a:gd name="T98" fmla="*/ 518 w 5540"/>
                <a:gd name="T99" fmla="*/ 1463 h 1497"/>
                <a:gd name="T100" fmla="*/ 312 w 5540"/>
                <a:gd name="T101" fmla="*/ 1448 h 1497"/>
                <a:gd name="T102" fmla="*/ 137 w 5540"/>
                <a:gd name="T103" fmla="*/ 1433 h 1497"/>
                <a:gd name="T104" fmla="*/ 0 w 5540"/>
                <a:gd name="T105" fmla="*/ 1418 h 1497"/>
                <a:gd name="T106" fmla="*/ 96 w 5540"/>
                <a:gd name="T107" fmla="*/ 0 h 1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40" h="1497">
                  <a:moveTo>
                    <a:pt x="96" y="0"/>
                  </a:moveTo>
                  <a:lnTo>
                    <a:pt x="101" y="0"/>
                  </a:lnTo>
                  <a:lnTo>
                    <a:pt x="117" y="3"/>
                  </a:lnTo>
                  <a:lnTo>
                    <a:pt x="144" y="8"/>
                  </a:lnTo>
                  <a:lnTo>
                    <a:pt x="181" y="15"/>
                  </a:lnTo>
                  <a:lnTo>
                    <a:pt x="226" y="24"/>
                  </a:lnTo>
                  <a:lnTo>
                    <a:pt x="282" y="34"/>
                  </a:lnTo>
                  <a:lnTo>
                    <a:pt x="346" y="44"/>
                  </a:lnTo>
                  <a:lnTo>
                    <a:pt x="419" y="56"/>
                  </a:lnTo>
                  <a:lnTo>
                    <a:pt x="501" y="69"/>
                  </a:lnTo>
                  <a:lnTo>
                    <a:pt x="591" y="81"/>
                  </a:lnTo>
                  <a:lnTo>
                    <a:pt x="687" y="95"/>
                  </a:lnTo>
                  <a:lnTo>
                    <a:pt x="794" y="108"/>
                  </a:lnTo>
                  <a:lnTo>
                    <a:pt x="905" y="122"/>
                  </a:lnTo>
                  <a:lnTo>
                    <a:pt x="1025" y="135"/>
                  </a:lnTo>
                  <a:lnTo>
                    <a:pt x="1150" y="147"/>
                  </a:lnTo>
                  <a:lnTo>
                    <a:pt x="1282" y="159"/>
                  </a:lnTo>
                  <a:lnTo>
                    <a:pt x="1420" y="171"/>
                  </a:lnTo>
                  <a:lnTo>
                    <a:pt x="1564" y="181"/>
                  </a:lnTo>
                  <a:lnTo>
                    <a:pt x="1712" y="189"/>
                  </a:lnTo>
                  <a:lnTo>
                    <a:pt x="1866" y="196"/>
                  </a:lnTo>
                  <a:lnTo>
                    <a:pt x="2023" y="203"/>
                  </a:lnTo>
                  <a:lnTo>
                    <a:pt x="2187" y="206"/>
                  </a:lnTo>
                  <a:lnTo>
                    <a:pt x="2352" y="208"/>
                  </a:lnTo>
                  <a:lnTo>
                    <a:pt x="2523" y="208"/>
                  </a:lnTo>
                  <a:lnTo>
                    <a:pt x="2697" y="204"/>
                  </a:lnTo>
                  <a:lnTo>
                    <a:pt x="2874" y="199"/>
                  </a:lnTo>
                  <a:lnTo>
                    <a:pt x="3053" y="191"/>
                  </a:lnTo>
                  <a:lnTo>
                    <a:pt x="3260" y="182"/>
                  </a:lnTo>
                  <a:lnTo>
                    <a:pt x="3458" y="176"/>
                  </a:lnTo>
                  <a:lnTo>
                    <a:pt x="3647" y="171"/>
                  </a:lnTo>
                  <a:lnTo>
                    <a:pt x="3824" y="169"/>
                  </a:lnTo>
                  <a:lnTo>
                    <a:pt x="3993" y="171"/>
                  </a:lnTo>
                  <a:lnTo>
                    <a:pt x="4154" y="174"/>
                  </a:lnTo>
                  <a:lnTo>
                    <a:pt x="4304" y="181"/>
                  </a:lnTo>
                  <a:lnTo>
                    <a:pt x="4446" y="188"/>
                  </a:lnTo>
                  <a:lnTo>
                    <a:pt x="4577" y="198"/>
                  </a:lnTo>
                  <a:lnTo>
                    <a:pt x="4701" y="210"/>
                  </a:lnTo>
                  <a:lnTo>
                    <a:pt x="4816" y="223"/>
                  </a:lnTo>
                  <a:lnTo>
                    <a:pt x="4922" y="238"/>
                  </a:lnTo>
                  <a:lnTo>
                    <a:pt x="5018" y="255"/>
                  </a:lnTo>
                  <a:lnTo>
                    <a:pt x="5108" y="274"/>
                  </a:lnTo>
                  <a:lnTo>
                    <a:pt x="5187" y="292"/>
                  </a:lnTo>
                  <a:lnTo>
                    <a:pt x="5258" y="313"/>
                  </a:lnTo>
                  <a:lnTo>
                    <a:pt x="5322" y="335"/>
                  </a:lnTo>
                  <a:lnTo>
                    <a:pt x="5376" y="356"/>
                  </a:lnTo>
                  <a:lnTo>
                    <a:pt x="5423" y="378"/>
                  </a:lnTo>
                  <a:lnTo>
                    <a:pt x="5462" y="402"/>
                  </a:lnTo>
                  <a:lnTo>
                    <a:pt x="5493" y="424"/>
                  </a:lnTo>
                  <a:lnTo>
                    <a:pt x="5516" y="448"/>
                  </a:lnTo>
                  <a:lnTo>
                    <a:pt x="5531" y="471"/>
                  </a:lnTo>
                  <a:lnTo>
                    <a:pt x="5540" y="497"/>
                  </a:lnTo>
                  <a:lnTo>
                    <a:pt x="5521" y="534"/>
                  </a:lnTo>
                  <a:lnTo>
                    <a:pt x="5496" y="566"/>
                  </a:lnTo>
                  <a:lnTo>
                    <a:pt x="5461" y="596"/>
                  </a:lnTo>
                  <a:lnTo>
                    <a:pt x="5418" y="623"/>
                  </a:lnTo>
                  <a:lnTo>
                    <a:pt x="5369" y="647"/>
                  </a:lnTo>
                  <a:lnTo>
                    <a:pt x="5310" y="667"/>
                  </a:lnTo>
                  <a:lnTo>
                    <a:pt x="5246" y="686"/>
                  </a:lnTo>
                  <a:lnTo>
                    <a:pt x="5174" y="701"/>
                  </a:lnTo>
                  <a:lnTo>
                    <a:pt x="5096" y="715"/>
                  </a:lnTo>
                  <a:lnTo>
                    <a:pt x="5010" y="727"/>
                  </a:lnTo>
                  <a:lnTo>
                    <a:pt x="4920" y="737"/>
                  </a:lnTo>
                  <a:lnTo>
                    <a:pt x="4822" y="747"/>
                  </a:lnTo>
                  <a:lnTo>
                    <a:pt x="4719" y="754"/>
                  </a:lnTo>
                  <a:lnTo>
                    <a:pt x="4613" y="762"/>
                  </a:lnTo>
                  <a:lnTo>
                    <a:pt x="4500" y="769"/>
                  </a:lnTo>
                  <a:lnTo>
                    <a:pt x="4382" y="776"/>
                  </a:lnTo>
                  <a:lnTo>
                    <a:pt x="4260" y="782"/>
                  </a:lnTo>
                  <a:lnTo>
                    <a:pt x="4133" y="789"/>
                  </a:lnTo>
                  <a:lnTo>
                    <a:pt x="4003" y="796"/>
                  </a:lnTo>
                  <a:lnTo>
                    <a:pt x="3870" y="804"/>
                  </a:lnTo>
                  <a:lnTo>
                    <a:pt x="3733" y="813"/>
                  </a:lnTo>
                  <a:lnTo>
                    <a:pt x="3591" y="823"/>
                  </a:lnTo>
                  <a:lnTo>
                    <a:pt x="3450" y="835"/>
                  </a:lnTo>
                  <a:lnTo>
                    <a:pt x="3304" y="850"/>
                  </a:lnTo>
                  <a:lnTo>
                    <a:pt x="3156" y="865"/>
                  </a:lnTo>
                  <a:lnTo>
                    <a:pt x="3006" y="884"/>
                  </a:lnTo>
                  <a:lnTo>
                    <a:pt x="2855" y="904"/>
                  </a:lnTo>
                  <a:lnTo>
                    <a:pt x="2702" y="928"/>
                  </a:lnTo>
                  <a:lnTo>
                    <a:pt x="2548" y="953"/>
                  </a:lnTo>
                  <a:lnTo>
                    <a:pt x="2393" y="983"/>
                  </a:lnTo>
                  <a:lnTo>
                    <a:pt x="2237" y="1017"/>
                  </a:lnTo>
                  <a:lnTo>
                    <a:pt x="2082" y="1054"/>
                  </a:lnTo>
                  <a:lnTo>
                    <a:pt x="1964" y="1086"/>
                  </a:lnTo>
                  <a:lnTo>
                    <a:pt x="1852" y="1122"/>
                  </a:lnTo>
                  <a:lnTo>
                    <a:pt x="1749" y="1161"/>
                  </a:lnTo>
                  <a:lnTo>
                    <a:pt x="1653" y="1203"/>
                  </a:lnTo>
                  <a:lnTo>
                    <a:pt x="1565" y="1247"/>
                  </a:lnTo>
                  <a:lnTo>
                    <a:pt x="1484" y="1293"/>
                  </a:lnTo>
                  <a:lnTo>
                    <a:pt x="1408" y="1342"/>
                  </a:lnTo>
                  <a:lnTo>
                    <a:pt x="1339" y="1392"/>
                  </a:lnTo>
                  <a:lnTo>
                    <a:pt x="1276" y="1445"/>
                  </a:lnTo>
                  <a:lnTo>
                    <a:pt x="1221" y="1497"/>
                  </a:lnTo>
                  <a:lnTo>
                    <a:pt x="1101" y="1494"/>
                  </a:lnTo>
                  <a:lnTo>
                    <a:pt x="981" y="1489"/>
                  </a:lnTo>
                  <a:lnTo>
                    <a:pt x="863" y="1483"/>
                  </a:lnTo>
                  <a:lnTo>
                    <a:pt x="745" y="1477"/>
                  </a:lnTo>
                  <a:lnTo>
                    <a:pt x="630" y="1470"/>
                  </a:lnTo>
                  <a:lnTo>
                    <a:pt x="518" y="1463"/>
                  </a:lnTo>
                  <a:lnTo>
                    <a:pt x="412" y="1455"/>
                  </a:lnTo>
                  <a:lnTo>
                    <a:pt x="312" y="1448"/>
                  </a:lnTo>
                  <a:lnTo>
                    <a:pt x="221" y="1440"/>
                  </a:lnTo>
                  <a:lnTo>
                    <a:pt x="137" y="1433"/>
                  </a:lnTo>
                  <a:lnTo>
                    <a:pt x="62" y="1424"/>
                  </a:lnTo>
                  <a:lnTo>
                    <a:pt x="0" y="1418"/>
                  </a:lnTo>
                  <a:lnTo>
                    <a:pt x="785" y="853"/>
                  </a:lnTo>
                  <a:lnTo>
                    <a:pt x="96" y="0"/>
                  </a:lnTo>
                  <a:close/>
                </a:path>
              </a:pathLst>
            </a:custGeom>
            <a:solidFill>
              <a:srgbClr val="009CDC"/>
            </a:solidFill>
            <a:ln w="0">
              <a:noFill/>
              <a:prstDash val="solid"/>
              <a:round/>
              <a:headEnd/>
              <a:tailEnd/>
            </a:ln>
          </p:spPr>
          <p:txBody>
            <a:bodyPr vert="horz" wrap="square" lIns="91435" tIns="45717" rIns="91435" bIns="45717" numCol="1" anchor="t" anchorCtr="0" compatLnSpc="1">
              <a:prstTxWarp prst="textNoShape">
                <a:avLst/>
              </a:prstTxWarp>
            </a:bodyPr>
            <a:lstStyle/>
            <a:p>
              <a:pPr>
                <a:lnSpc>
                  <a:spcPct val="120000"/>
                </a:lnSpc>
              </a:pPr>
              <a:endParaRPr lang="zh-CN" altLang="en-US">
                <a:solidFill>
                  <a:schemeClr val="tx1">
                    <a:lumMod val="75000"/>
                    <a:lumOff val="25000"/>
                  </a:schemeClr>
                </a:solidFill>
                <a:latin typeface="Cambria" panose="02040503050406030204" pitchFamily="18" charset="0"/>
                <a:ea typeface="+mn-ea"/>
                <a:cs typeface="+mn-ea"/>
                <a:sym typeface="+mn-lt"/>
              </a:endParaRPr>
            </a:p>
          </p:txBody>
        </p:sp>
        <p:sp>
          <p:nvSpPr>
            <p:cNvPr id="6" name="Freeform 2352">
              <a:extLst>
                <a:ext uri="{FF2B5EF4-FFF2-40B4-BE49-F238E27FC236}">
                  <a16:creationId xmlns:a16="http://schemas.microsoft.com/office/drawing/2014/main" id="{C36FACE1-132E-A2A5-F03A-E83266D7ABB7}"/>
                </a:ext>
              </a:extLst>
            </p:cNvPr>
            <p:cNvSpPr>
              <a:spLocks noEditPoints="1"/>
            </p:cNvSpPr>
            <p:nvPr/>
          </p:nvSpPr>
          <p:spPr bwMode="auto">
            <a:xfrm>
              <a:off x="4994354" y="2868325"/>
              <a:ext cx="3227211" cy="1017532"/>
            </a:xfrm>
            <a:custGeom>
              <a:avLst/>
              <a:gdLst>
                <a:gd name="T0" fmla="*/ 0 w 4066"/>
                <a:gd name="T1" fmla="*/ 951 h 1280"/>
                <a:gd name="T2" fmla="*/ 0 w 4066"/>
                <a:gd name="T3" fmla="*/ 951 h 1280"/>
                <a:gd name="T4" fmla="*/ 3571 w 4066"/>
                <a:gd name="T5" fmla="*/ 39 h 1280"/>
                <a:gd name="T6" fmla="*/ 3733 w 4066"/>
                <a:gd name="T7" fmla="*/ 121 h 1280"/>
                <a:gd name="T8" fmla="*/ 3867 w 4066"/>
                <a:gd name="T9" fmla="*/ 207 h 1280"/>
                <a:gd name="T10" fmla="*/ 3968 w 4066"/>
                <a:gd name="T11" fmla="*/ 294 h 1280"/>
                <a:gd name="T12" fmla="*/ 4036 w 4066"/>
                <a:gd name="T13" fmla="*/ 378 h 1280"/>
                <a:gd name="T14" fmla="*/ 4066 w 4066"/>
                <a:gd name="T15" fmla="*/ 459 h 1280"/>
                <a:gd name="T16" fmla="*/ 4064 w 4066"/>
                <a:gd name="T17" fmla="*/ 456 h 1280"/>
                <a:gd name="T18" fmla="*/ 4024 w 4066"/>
                <a:gd name="T19" fmla="*/ 518 h 1280"/>
                <a:gd name="T20" fmla="*/ 3950 w 4066"/>
                <a:gd name="T21" fmla="*/ 566 h 1280"/>
                <a:gd name="T22" fmla="*/ 3845 w 4066"/>
                <a:gd name="T23" fmla="*/ 601 h 1280"/>
                <a:gd name="T24" fmla="*/ 3710 w 4066"/>
                <a:gd name="T25" fmla="*/ 628 h 1280"/>
                <a:gd name="T26" fmla="*/ 3549 w 4066"/>
                <a:gd name="T27" fmla="*/ 647 h 1280"/>
                <a:gd name="T28" fmla="*/ 3367 w 4066"/>
                <a:gd name="T29" fmla="*/ 662 h 1280"/>
                <a:gd name="T30" fmla="*/ 3163 w 4066"/>
                <a:gd name="T31" fmla="*/ 674 h 1280"/>
                <a:gd name="T32" fmla="*/ 2940 w 4066"/>
                <a:gd name="T33" fmla="*/ 686 h 1280"/>
                <a:gd name="T34" fmla="*/ 2702 w 4066"/>
                <a:gd name="T35" fmla="*/ 699 h 1280"/>
                <a:gd name="T36" fmla="*/ 2452 w 4066"/>
                <a:gd name="T37" fmla="*/ 719 h 1280"/>
                <a:gd name="T38" fmla="*/ 2190 w 4066"/>
                <a:gd name="T39" fmla="*/ 745 h 1280"/>
                <a:gd name="T40" fmla="*/ 1920 w 4066"/>
                <a:gd name="T41" fmla="*/ 780 h 1280"/>
                <a:gd name="T42" fmla="*/ 1646 w 4066"/>
                <a:gd name="T43" fmla="*/ 829 h 1280"/>
                <a:gd name="T44" fmla="*/ 1370 w 4066"/>
                <a:gd name="T45" fmla="*/ 890 h 1280"/>
                <a:gd name="T46" fmla="*/ 1153 w 4066"/>
                <a:gd name="T47" fmla="*/ 958 h 1280"/>
                <a:gd name="T48" fmla="*/ 973 w 4066"/>
                <a:gd name="T49" fmla="*/ 1037 h 1280"/>
                <a:gd name="T50" fmla="*/ 824 w 4066"/>
                <a:gd name="T51" fmla="*/ 1128 h 1280"/>
                <a:gd name="T52" fmla="*/ 704 w 4066"/>
                <a:gd name="T53" fmla="*/ 1228 h 1280"/>
                <a:gd name="T54" fmla="*/ 549 w 4066"/>
                <a:gd name="T55" fmla="*/ 1255 h 1280"/>
                <a:gd name="T56" fmla="*/ 360 w 4066"/>
                <a:gd name="T57" fmla="*/ 1198 h 1280"/>
                <a:gd name="T58" fmla="*/ 206 w 4066"/>
                <a:gd name="T59" fmla="*/ 1133 h 1280"/>
                <a:gd name="T60" fmla="*/ 91 w 4066"/>
                <a:gd name="T61" fmla="*/ 1064 h 1280"/>
                <a:gd name="T62" fmla="*/ 20 w 4066"/>
                <a:gd name="T63" fmla="*/ 990 h 1280"/>
                <a:gd name="T64" fmla="*/ 12 w 4066"/>
                <a:gd name="T65" fmla="*/ 885 h 1280"/>
                <a:gd name="T66" fmla="*/ 61 w 4066"/>
                <a:gd name="T67" fmla="*/ 763 h 1280"/>
                <a:gd name="T68" fmla="*/ 139 w 4066"/>
                <a:gd name="T69" fmla="*/ 657 h 1280"/>
                <a:gd name="T70" fmla="*/ 243 w 4066"/>
                <a:gd name="T71" fmla="*/ 566 h 1280"/>
                <a:gd name="T72" fmla="*/ 372 w 4066"/>
                <a:gd name="T73" fmla="*/ 486 h 1280"/>
                <a:gd name="T74" fmla="*/ 520 w 4066"/>
                <a:gd name="T75" fmla="*/ 420 h 1280"/>
                <a:gd name="T76" fmla="*/ 687 w 4066"/>
                <a:gd name="T77" fmla="*/ 365 h 1280"/>
                <a:gd name="T78" fmla="*/ 868 w 4066"/>
                <a:gd name="T79" fmla="*/ 317 h 1280"/>
                <a:gd name="T80" fmla="*/ 1061 w 4066"/>
                <a:gd name="T81" fmla="*/ 280 h 1280"/>
                <a:gd name="T82" fmla="*/ 1262 w 4066"/>
                <a:gd name="T83" fmla="*/ 248 h 1280"/>
                <a:gd name="T84" fmla="*/ 1467 w 4066"/>
                <a:gd name="T85" fmla="*/ 224 h 1280"/>
                <a:gd name="T86" fmla="*/ 1677 w 4066"/>
                <a:gd name="T87" fmla="*/ 204 h 1280"/>
                <a:gd name="T88" fmla="*/ 1883 w 4066"/>
                <a:gd name="T89" fmla="*/ 189 h 1280"/>
                <a:gd name="T90" fmla="*/ 2087 w 4066"/>
                <a:gd name="T91" fmla="*/ 175 h 1280"/>
                <a:gd name="T92" fmla="*/ 2281 w 4066"/>
                <a:gd name="T93" fmla="*/ 164 h 1280"/>
                <a:gd name="T94" fmla="*/ 2467 w 4066"/>
                <a:gd name="T95" fmla="*/ 152 h 1280"/>
                <a:gd name="T96" fmla="*/ 2639 w 4066"/>
                <a:gd name="T97" fmla="*/ 140 h 1280"/>
                <a:gd name="T98" fmla="*/ 2795 w 4066"/>
                <a:gd name="T99" fmla="*/ 126 h 1280"/>
                <a:gd name="T100" fmla="*/ 3095 w 4066"/>
                <a:gd name="T101" fmla="*/ 86 h 1280"/>
                <a:gd name="T102" fmla="*/ 3359 w 4066"/>
                <a:gd name="T103" fmla="*/ 30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66" h="1280">
                  <a:moveTo>
                    <a:pt x="0" y="951"/>
                  </a:moveTo>
                  <a:lnTo>
                    <a:pt x="0" y="951"/>
                  </a:lnTo>
                  <a:lnTo>
                    <a:pt x="0" y="951"/>
                  </a:lnTo>
                  <a:lnTo>
                    <a:pt x="0" y="951"/>
                  </a:lnTo>
                  <a:close/>
                  <a:moveTo>
                    <a:pt x="3478" y="0"/>
                  </a:moveTo>
                  <a:lnTo>
                    <a:pt x="3571" y="39"/>
                  </a:lnTo>
                  <a:lnTo>
                    <a:pt x="3656" y="79"/>
                  </a:lnTo>
                  <a:lnTo>
                    <a:pt x="3733" y="121"/>
                  </a:lnTo>
                  <a:lnTo>
                    <a:pt x="3804" y="164"/>
                  </a:lnTo>
                  <a:lnTo>
                    <a:pt x="3867" y="207"/>
                  </a:lnTo>
                  <a:lnTo>
                    <a:pt x="3921" y="250"/>
                  </a:lnTo>
                  <a:lnTo>
                    <a:pt x="3968" y="294"/>
                  </a:lnTo>
                  <a:lnTo>
                    <a:pt x="4005" y="336"/>
                  </a:lnTo>
                  <a:lnTo>
                    <a:pt x="4036" y="378"/>
                  </a:lnTo>
                  <a:lnTo>
                    <a:pt x="4056" y="420"/>
                  </a:lnTo>
                  <a:lnTo>
                    <a:pt x="4066" y="459"/>
                  </a:lnTo>
                  <a:lnTo>
                    <a:pt x="4066" y="456"/>
                  </a:lnTo>
                  <a:lnTo>
                    <a:pt x="4064" y="456"/>
                  </a:lnTo>
                  <a:lnTo>
                    <a:pt x="4049" y="488"/>
                  </a:lnTo>
                  <a:lnTo>
                    <a:pt x="4024" y="518"/>
                  </a:lnTo>
                  <a:lnTo>
                    <a:pt x="3992" y="544"/>
                  </a:lnTo>
                  <a:lnTo>
                    <a:pt x="3950" y="566"/>
                  </a:lnTo>
                  <a:lnTo>
                    <a:pt x="3901" y="584"/>
                  </a:lnTo>
                  <a:lnTo>
                    <a:pt x="3845" y="601"/>
                  </a:lnTo>
                  <a:lnTo>
                    <a:pt x="3781" y="616"/>
                  </a:lnTo>
                  <a:lnTo>
                    <a:pt x="3710" y="628"/>
                  </a:lnTo>
                  <a:lnTo>
                    <a:pt x="3634" y="638"/>
                  </a:lnTo>
                  <a:lnTo>
                    <a:pt x="3549" y="647"/>
                  </a:lnTo>
                  <a:lnTo>
                    <a:pt x="3462" y="655"/>
                  </a:lnTo>
                  <a:lnTo>
                    <a:pt x="3367" y="662"/>
                  </a:lnTo>
                  <a:lnTo>
                    <a:pt x="3267" y="667"/>
                  </a:lnTo>
                  <a:lnTo>
                    <a:pt x="3163" y="674"/>
                  </a:lnTo>
                  <a:lnTo>
                    <a:pt x="3053" y="679"/>
                  </a:lnTo>
                  <a:lnTo>
                    <a:pt x="2940" y="686"/>
                  </a:lnTo>
                  <a:lnTo>
                    <a:pt x="2823" y="692"/>
                  </a:lnTo>
                  <a:lnTo>
                    <a:pt x="2702" y="699"/>
                  </a:lnTo>
                  <a:lnTo>
                    <a:pt x="2579" y="709"/>
                  </a:lnTo>
                  <a:lnTo>
                    <a:pt x="2452" y="719"/>
                  </a:lnTo>
                  <a:lnTo>
                    <a:pt x="2322" y="731"/>
                  </a:lnTo>
                  <a:lnTo>
                    <a:pt x="2190" y="745"/>
                  </a:lnTo>
                  <a:lnTo>
                    <a:pt x="2057" y="762"/>
                  </a:lnTo>
                  <a:lnTo>
                    <a:pt x="1920" y="780"/>
                  </a:lnTo>
                  <a:lnTo>
                    <a:pt x="1783" y="804"/>
                  </a:lnTo>
                  <a:lnTo>
                    <a:pt x="1646" y="829"/>
                  </a:lnTo>
                  <a:lnTo>
                    <a:pt x="1508" y="858"/>
                  </a:lnTo>
                  <a:lnTo>
                    <a:pt x="1370" y="890"/>
                  </a:lnTo>
                  <a:lnTo>
                    <a:pt x="1256" y="922"/>
                  </a:lnTo>
                  <a:lnTo>
                    <a:pt x="1153" y="958"/>
                  </a:lnTo>
                  <a:lnTo>
                    <a:pt x="1059" y="997"/>
                  </a:lnTo>
                  <a:lnTo>
                    <a:pt x="973" y="1037"/>
                  </a:lnTo>
                  <a:lnTo>
                    <a:pt x="893" y="1083"/>
                  </a:lnTo>
                  <a:lnTo>
                    <a:pt x="824" y="1128"/>
                  </a:lnTo>
                  <a:lnTo>
                    <a:pt x="762" y="1177"/>
                  </a:lnTo>
                  <a:lnTo>
                    <a:pt x="704" y="1228"/>
                  </a:lnTo>
                  <a:lnTo>
                    <a:pt x="655" y="1280"/>
                  </a:lnTo>
                  <a:lnTo>
                    <a:pt x="549" y="1255"/>
                  </a:lnTo>
                  <a:lnTo>
                    <a:pt x="451" y="1228"/>
                  </a:lnTo>
                  <a:lnTo>
                    <a:pt x="360" y="1198"/>
                  </a:lnTo>
                  <a:lnTo>
                    <a:pt x="279" y="1167"/>
                  </a:lnTo>
                  <a:lnTo>
                    <a:pt x="206" y="1133"/>
                  </a:lnTo>
                  <a:lnTo>
                    <a:pt x="144" y="1100"/>
                  </a:lnTo>
                  <a:lnTo>
                    <a:pt x="91" y="1064"/>
                  </a:lnTo>
                  <a:lnTo>
                    <a:pt x="51" y="1027"/>
                  </a:lnTo>
                  <a:lnTo>
                    <a:pt x="20" y="990"/>
                  </a:lnTo>
                  <a:lnTo>
                    <a:pt x="0" y="951"/>
                  </a:lnTo>
                  <a:lnTo>
                    <a:pt x="12" y="885"/>
                  </a:lnTo>
                  <a:lnTo>
                    <a:pt x="32" y="822"/>
                  </a:lnTo>
                  <a:lnTo>
                    <a:pt x="61" y="763"/>
                  </a:lnTo>
                  <a:lnTo>
                    <a:pt x="96" y="709"/>
                  </a:lnTo>
                  <a:lnTo>
                    <a:pt x="139" y="657"/>
                  </a:lnTo>
                  <a:lnTo>
                    <a:pt x="188" y="610"/>
                  </a:lnTo>
                  <a:lnTo>
                    <a:pt x="243" y="566"/>
                  </a:lnTo>
                  <a:lnTo>
                    <a:pt x="304" y="525"/>
                  </a:lnTo>
                  <a:lnTo>
                    <a:pt x="372" y="486"/>
                  </a:lnTo>
                  <a:lnTo>
                    <a:pt x="444" y="452"/>
                  </a:lnTo>
                  <a:lnTo>
                    <a:pt x="520" y="420"/>
                  </a:lnTo>
                  <a:lnTo>
                    <a:pt x="601" y="392"/>
                  </a:lnTo>
                  <a:lnTo>
                    <a:pt x="687" y="365"/>
                  </a:lnTo>
                  <a:lnTo>
                    <a:pt x="777" y="339"/>
                  </a:lnTo>
                  <a:lnTo>
                    <a:pt x="868" y="317"/>
                  </a:lnTo>
                  <a:lnTo>
                    <a:pt x="964" y="297"/>
                  </a:lnTo>
                  <a:lnTo>
                    <a:pt x="1061" y="280"/>
                  </a:lnTo>
                  <a:lnTo>
                    <a:pt x="1160" y="263"/>
                  </a:lnTo>
                  <a:lnTo>
                    <a:pt x="1262" y="248"/>
                  </a:lnTo>
                  <a:lnTo>
                    <a:pt x="1365" y="236"/>
                  </a:lnTo>
                  <a:lnTo>
                    <a:pt x="1467" y="224"/>
                  </a:lnTo>
                  <a:lnTo>
                    <a:pt x="1572" y="214"/>
                  </a:lnTo>
                  <a:lnTo>
                    <a:pt x="1677" y="204"/>
                  </a:lnTo>
                  <a:lnTo>
                    <a:pt x="1780" y="196"/>
                  </a:lnTo>
                  <a:lnTo>
                    <a:pt x="1883" y="189"/>
                  </a:lnTo>
                  <a:lnTo>
                    <a:pt x="1986" y="182"/>
                  </a:lnTo>
                  <a:lnTo>
                    <a:pt x="2087" y="175"/>
                  </a:lnTo>
                  <a:lnTo>
                    <a:pt x="2185" y="169"/>
                  </a:lnTo>
                  <a:lnTo>
                    <a:pt x="2281" y="164"/>
                  </a:lnTo>
                  <a:lnTo>
                    <a:pt x="2376" y="157"/>
                  </a:lnTo>
                  <a:lnTo>
                    <a:pt x="2467" y="152"/>
                  </a:lnTo>
                  <a:lnTo>
                    <a:pt x="2555" y="147"/>
                  </a:lnTo>
                  <a:lnTo>
                    <a:pt x="2639" y="140"/>
                  </a:lnTo>
                  <a:lnTo>
                    <a:pt x="2719" y="133"/>
                  </a:lnTo>
                  <a:lnTo>
                    <a:pt x="2795" y="126"/>
                  </a:lnTo>
                  <a:lnTo>
                    <a:pt x="2948" y="108"/>
                  </a:lnTo>
                  <a:lnTo>
                    <a:pt x="3095" y="86"/>
                  </a:lnTo>
                  <a:lnTo>
                    <a:pt x="3230" y="59"/>
                  </a:lnTo>
                  <a:lnTo>
                    <a:pt x="3359" y="30"/>
                  </a:lnTo>
                  <a:lnTo>
                    <a:pt x="3478" y="0"/>
                  </a:lnTo>
                  <a:close/>
                </a:path>
              </a:pathLst>
            </a:custGeom>
            <a:solidFill>
              <a:srgbClr val="009CDC"/>
            </a:solidFill>
            <a:ln w="0">
              <a:noFill/>
              <a:prstDash val="solid"/>
              <a:round/>
              <a:headEnd/>
              <a:tailEnd/>
            </a:ln>
          </p:spPr>
          <p:txBody>
            <a:bodyPr vert="horz" wrap="square" lIns="91435" tIns="45717" rIns="91435" bIns="45717" numCol="1" anchor="t" anchorCtr="0" compatLnSpc="1">
              <a:prstTxWarp prst="textNoShape">
                <a:avLst/>
              </a:prstTxWarp>
            </a:bodyPr>
            <a:lstStyle/>
            <a:p>
              <a:pPr>
                <a:lnSpc>
                  <a:spcPct val="120000"/>
                </a:lnSpc>
              </a:pPr>
              <a:endParaRPr lang="zh-CN" altLang="en-US">
                <a:solidFill>
                  <a:schemeClr val="tx1">
                    <a:lumMod val="75000"/>
                    <a:lumOff val="25000"/>
                  </a:schemeClr>
                </a:solidFill>
                <a:latin typeface="Cambria" panose="02040503050406030204" pitchFamily="18" charset="0"/>
                <a:ea typeface="+mn-ea"/>
                <a:cs typeface="+mn-ea"/>
                <a:sym typeface="+mn-lt"/>
              </a:endParaRPr>
            </a:p>
          </p:txBody>
        </p:sp>
        <p:sp>
          <p:nvSpPr>
            <p:cNvPr id="7" name="Freeform 2353">
              <a:extLst>
                <a:ext uri="{FF2B5EF4-FFF2-40B4-BE49-F238E27FC236}">
                  <a16:creationId xmlns:a16="http://schemas.microsoft.com/office/drawing/2014/main" id="{3EF73A5E-2B1A-18C5-E192-D7C80BD95E74}"/>
                </a:ext>
              </a:extLst>
            </p:cNvPr>
            <p:cNvSpPr>
              <a:spLocks/>
            </p:cNvSpPr>
            <p:nvPr/>
          </p:nvSpPr>
          <p:spPr bwMode="auto">
            <a:xfrm>
              <a:off x="5395969" y="4123970"/>
              <a:ext cx="2404931" cy="784181"/>
            </a:xfrm>
            <a:custGeom>
              <a:avLst/>
              <a:gdLst>
                <a:gd name="T0" fmla="*/ 2348 w 3030"/>
                <a:gd name="T1" fmla="*/ 25 h 988"/>
                <a:gd name="T2" fmla="*/ 2537 w 3030"/>
                <a:gd name="T3" fmla="*/ 82 h 988"/>
                <a:gd name="T4" fmla="*/ 2700 w 3030"/>
                <a:gd name="T5" fmla="*/ 150 h 988"/>
                <a:gd name="T6" fmla="*/ 2833 w 3030"/>
                <a:gd name="T7" fmla="*/ 221 h 988"/>
                <a:gd name="T8" fmla="*/ 2934 w 3030"/>
                <a:gd name="T9" fmla="*/ 297 h 988"/>
                <a:gd name="T10" fmla="*/ 3000 w 3030"/>
                <a:gd name="T11" fmla="*/ 371 h 988"/>
                <a:gd name="T12" fmla="*/ 3030 w 3030"/>
                <a:gd name="T13" fmla="*/ 442 h 988"/>
                <a:gd name="T14" fmla="*/ 3029 w 3030"/>
                <a:gd name="T15" fmla="*/ 441 h 988"/>
                <a:gd name="T16" fmla="*/ 2992 w 3030"/>
                <a:gd name="T17" fmla="*/ 493 h 988"/>
                <a:gd name="T18" fmla="*/ 2924 w 3030"/>
                <a:gd name="T19" fmla="*/ 532 h 988"/>
                <a:gd name="T20" fmla="*/ 2826 w 3030"/>
                <a:gd name="T21" fmla="*/ 559 h 988"/>
                <a:gd name="T22" fmla="*/ 2701 w 3030"/>
                <a:gd name="T23" fmla="*/ 579 h 988"/>
                <a:gd name="T24" fmla="*/ 2553 w 3030"/>
                <a:gd name="T25" fmla="*/ 593 h 988"/>
                <a:gd name="T26" fmla="*/ 2384 w 3030"/>
                <a:gd name="T27" fmla="*/ 604 h 988"/>
                <a:gd name="T28" fmla="*/ 2196 w 3030"/>
                <a:gd name="T29" fmla="*/ 615 h 988"/>
                <a:gd name="T30" fmla="*/ 1994 w 3030"/>
                <a:gd name="T31" fmla="*/ 626 h 988"/>
                <a:gd name="T32" fmla="*/ 1778 w 3030"/>
                <a:gd name="T33" fmla="*/ 643 h 988"/>
                <a:gd name="T34" fmla="*/ 1553 w 3030"/>
                <a:gd name="T35" fmla="*/ 667 h 988"/>
                <a:gd name="T36" fmla="*/ 1320 w 3030"/>
                <a:gd name="T37" fmla="*/ 699 h 988"/>
                <a:gd name="T38" fmla="*/ 1084 w 3030"/>
                <a:gd name="T39" fmla="*/ 745 h 988"/>
                <a:gd name="T40" fmla="*/ 879 w 3030"/>
                <a:gd name="T41" fmla="*/ 797 h 988"/>
                <a:gd name="T42" fmla="*/ 729 w 3030"/>
                <a:gd name="T43" fmla="*/ 853 h 988"/>
                <a:gd name="T44" fmla="*/ 606 w 3030"/>
                <a:gd name="T45" fmla="*/ 917 h 988"/>
                <a:gd name="T46" fmla="*/ 503 w 3030"/>
                <a:gd name="T47" fmla="*/ 988 h 988"/>
                <a:gd name="T48" fmla="*/ 339 w 3030"/>
                <a:gd name="T49" fmla="*/ 925 h 988"/>
                <a:gd name="T50" fmla="*/ 202 w 3030"/>
                <a:gd name="T51" fmla="*/ 856 h 988"/>
                <a:gd name="T52" fmla="*/ 98 w 3030"/>
                <a:gd name="T53" fmla="*/ 787 h 988"/>
                <a:gd name="T54" fmla="*/ 28 w 3030"/>
                <a:gd name="T55" fmla="*/ 716 h 988"/>
                <a:gd name="T56" fmla="*/ 0 w 3030"/>
                <a:gd name="T57" fmla="*/ 650 h 988"/>
                <a:gd name="T58" fmla="*/ 10 w 3030"/>
                <a:gd name="T59" fmla="*/ 591 h 988"/>
                <a:gd name="T60" fmla="*/ 55 w 3030"/>
                <a:gd name="T61" fmla="*/ 486 h 988"/>
                <a:gd name="T62" fmla="*/ 131 w 3030"/>
                <a:gd name="T63" fmla="*/ 397 h 988"/>
                <a:gd name="T64" fmla="*/ 231 w 3030"/>
                <a:gd name="T65" fmla="*/ 321 h 988"/>
                <a:gd name="T66" fmla="*/ 354 w 3030"/>
                <a:gd name="T67" fmla="*/ 256 h 988"/>
                <a:gd name="T68" fmla="*/ 496 w 3030"/>
                <a:gd name="T69" fmla="*/ 204 h 988"/>
                <a:gd name="T70" fmla="*/ 653 w 3030"/>
                <a:gd name="T71" fmla="*/ 162 h 988"/>
                <a:gd name="T72" fmla="*/ 820 w 3030"/>
                <a:gd name="T73" fmla="*/ 126 h 988"/>
                <a:gd name="T74" fmla="*/ 998 w 3030"/>
                <a:gd name="T75" fmla="*/ 101 h 988"/>
                <a:gd name="T76" fmla="*/ 1180 w 3030"/>
                <a:gd name="T77" fmla="*/ 79 h 988"/>
                <a:gd name="T78" fmla="*/ 1362 w 3030"/>
                <a:gd name="T79" fmla="*/ 64 h 988"/>
                <a:gd name="T80" fmla="*/ 1545 w 3030"/>
                <a:gd name="T81" fmla="*/ 50 h 988"/>
                <a:gd name="T82" fmla="*/ 1719 w 3030"/>
                <a:gd name="T83" fmla="*/ 40 h 988"/>
                <a:gd name="T84" fmla="*/ 1886 w 3030"/>
                <a:gd name="T85" fmla="*/ 30 h 988"/>
                <a:gd name="T86" fmla="*/ 2039 w 3030"/>
                <a:gd name="T87" fmla="*/ 20 h 988"/>
                <a:gd name="T88" fmla="*/ 2176 w 3030"/>
                <a:gd name="T89" fmla="*/ 6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30" h="988">
                  <a:moveTo>
                    <a:pt x="2244" y="0"/>
                  </a:moveTo>
                  <a:lnTo>
                    <a:pt x="2348" y="25"/>
                  </a:lnTo>
                  <a:lnTo>
                    <a:pt x="2446" y="52"/>
                  </a:lnTo>
                  <a:lnTo>
                    <a:pt x="2537" y="82"/>
                  </a:lnTo>
                  <a:lnTo>
                    <a:pt x="2622" y="114"/>
                  </a:lnTo>
                  <a:lnTo>
                    <a:pt x="2700" y="150"/>
                  </a:lnTo>
                  <a:lnTo>
                    <a:pt x="2770" y="185"/>
                  </a:lnTo>
                  <a:lnTo>
                    <a:pt x="2833" y="221"/>
                  </a:lnTo>
                  <a:lnTo>
                    <a:pt x="2887" y="260"/>
                  </a:lnTo>
                  <a:lnTo>
                    <a:pt x="2934" y="297"/>
                  </a:lnTo>
                  <a:lnTo>
                    <a:pt x="2971" y="334"/>
                  </a:lnTo>
                  <a:lnTo>
                    <a:pt x="3000" y="371"/>
                  </a:lnTo>
                  <a:lnTo>
                    <a:pt x="3020" y="408"/>
                  </a:lnTo>
                  <a:lnTo>
                    <a:pt x="3030" y="442"/>
                  </a:lnTo>
                  <a:lnTo>
                    <a:pt x="3029" y="441"/>
                  </a:lnTo>
                  <a:lnTo>
                    <a:pt x="3029" y="441"/>
                  </a:lnTo>
                  <a:lnTo>
                    <a:pt x="3015" y="468"/>
                  </a:lnTo>
                  <a:lnTo>
                    <a:pt x="2992" y="493"/>
                  </a:lnTo>
                  <a:lnTo>
                    <a:pt x="2961" y="513"/>
                  </a:lnTo>
                  <a:lnTo>
                    <a:pt x="2924" y="532"/>
                  </a:lnTo>
                  <a:lnTo>
                    <a:pt x="2879" y="547"/>
                  </a:lnTo>
                  <a:lnTo>
                    <a:pt x="2826" y="559"/>
                  </a:lnTo>
                  <a:lnTo>
                    <a:pt x="2765" y="571"/>
                  </a:lnTo>
                  <a:lnTo>
                    <a:pt x="2701" y="579"/>
                  </a:lnTo>
                  <a:lnTo>
                    <a:pt x="2629" y="586"/>
                  </a:lnTo>
                  <a:lnTo>
                    <a:pt x="2553" y="593"/>
                  </a:lnTo>
                  <a:lnTo>
                    <a:pt x="2470" y="599"/>
                  </a:lnTo>
                  <a:lnTo>
                    <a:pt x="2384" y="604"/>
                  </a:lnTo>
                  <a:lnTo>
                    <a:pt x="2291" y="610"/>
                  </a:lnTo>
                  <a:lnTo>
                    <a:pt x="2196" y="615"/>
                  </a:lnTo>
                  <a:lnTo>
                    <a:pt x="2097" y="620"/>
                  </a:lnTo>
                  <a:lnTo>
                    <a:pt x="1994" y="626"/>
                  </a:lnTo>
                  <a:lnTo>
                    <a:pt x="1887" y="633"/>
                  </a:lnTo>
                  <a:lnTo>
                    <a:pt x="1778" y="643"/>
                  </a:lnTo>
                  <a:lnTo>
                    <a:pt x="1666" y="653"/>
                  </a:lnTo>
                  <a:lnTo>
                    <a:pt x="1553" y="667"/>
                  </a:lnTo>
                  <a:lnTo>
                    <a:pt x="1437" y="682"/>
                  </a:lnTo>
                  <a:lnTo>
                    <a:pt x="1320" y="699"/>
                  </a:lnTo>
                  <a:lnTo>
                    <a:pt x="1202" y="721"/>
                  </a:lnTo>
                  <a:lnTo>
                    <a:pt x="1084" y="745"/>
                  </a:lnTo>
                  <a:lnTo>
                    <a:pt x="964" y="773"/>
                  </a:lnTo>
                  <a:lnTo>
                    <a:pt x="879" y="797"/>
                  </a:lnTo>
                  <a:lnTo>
                    <a:pt x="802" y="822"/>
                  </a:lnTo>
                  <a:lnTo>
                    <a:pt x="729" y="853"/>
                  </a:lnTo>
                  <a:lnTo>
                    <a:pt x="665" y="883"/>
                  </a:lnTo>
                  <a:lnTo>
                    <a:pt x="606" y="917"/>
                  </a:lnTo>
                  <a:lnTo>
                    <a:pt x="552" y="952"/>
                  </a:lnTo>
                  <a:lnTo>
                    <a:pt x="503" y="988"/>
                  </a:lnTo>
                  <a:lnTo>
                    <a:pt x="418" y="958"/>
                  </a:lnTo>
                  <a:lnTo>
                    <a:pt x="339" y="925"/>
                  </a:lnTo>
                  <a:lnTo>
                    <a:pt x="266" y="892"/>
                  </a:lnTo>
                  <a:lnTo>
                    <a:pt x="202" y="856"/>
                  </a:lnTo>
                  <a:lnTo>
                    <a:pt x="145" y="821"/>
                  </a:lnTo>
                  <a:lnTo>
                    <a:pt x="98" y="787"/>
                  </a:lnTo>
                  <a:lnTo>
                    <a:pt x="59" y="751"/>
                  </a:lnTo>
                  <a:lnTo>
                    <a:pt x="28" y="716"/>
                  </a:lnTo>
                  <a:lnTo>
                    <a:pt x="10" y="682"/>
                  </a:lnTo>
                  <a:lnTo>
                    <a:pt x="0" y="650"/>
                  </a:lnTo>
                  <a:lnTo>
                    <a:pt x="0" y="650"/>
                  </a:lnTo>
                  <a:lnTo>
                    <a:pt x="10" y="591"/>
                  </a:lnTo>
                  <a:lnTo>
                    <a:pt x="28" y="537"/>
                  </a:lnTo>
                  <a:lnTo>
                    <a:pt x="55" y="486"/>
                  </a:lnTo>
                  <a:lnTo>
                    <a:pt x="89" y="439"/>
                  </a:lnTo>
                  <a:lnTo>
                    <a:pt x="131" y="397"/>
                  </a:lnTo>
                  <a:lnTo>
                    <a:pt x="179" y="356"/>
                  </a:lnTo>
                  <a:lnTo>
                    <a:pt x="231" y="321"/>
                  </a:lnTo>
                  <a:lnTo>
                    <a:pt x="290" y="287"/>
                  </a:lnTo>
                  <a:lnTo>
                    <a:pt x="354" y="256"/>
                  </a:lnTo>
                  <a:lnTo>
                    <a:pt x="422" y="229"/>
                  </a:lnTo>
                  <a:lnTo>
                    <a:pt x="496" y="204"/>
                  </a:lnTo>
                  <a:lnTo>
                    <a:pt x="572" y="182"/>
                  </a:lnTo>
                  <a:lnTo>
                    <a:pt x="653" y="162"/>
                  </a:lnTo>
                  <a:lnTo>
                    <a:pt x="736" y="143"/>
                  </a:lnTo>
                  <a:lnTo>
                    <a:pt x="820" y="126"/>
                  </a:lnTo>
                  <a:lnTo>
                    <a:pt x="908" y="113"/>
                  </a:lnTo>
                  <a:lnTo>
                    <a:pt x="998" y="101"/>
                  </a:lnTo>
                  <a:lnTo>
                    <a:pt x="1089" y="89"/>
                  </a:lnTo>
                  <a:lnTo>
                    <a:pt x="1180" y="79"/>
                  </a:lnTo>
                  <a:lnTo>
                    <a:pt x="1271" y="71"/>
                  </a:lnTo>
                  <a:lnTo>
                    <a:pt x="1362" y="64"/>
                  </a:lnTo>
                  <a:lnTo>
                    <a:pt x="1453" y="57"/>
                  </a:lnTo>
                  <a:lnTo>
                    <a:pt x="1545" y="50"/>
                  </a:lnTo>
                  <a:lnTo>
                    <a:pt x="1632" y="45"/>
                  </a:lnTo>
                  <a:lnTo>
                    <a:pt x="1719" y="40"/>
                  </a:lnTo>
                  <a:lnTo>
                    <a:pt x="1803" y="35"/>
                  </a:lnTo>
                  <a:lnTo>
                    <a:pt x="1886" y="30"/>
                  </a:lnTo>
                  <a:lnTo>
                    <a:pt x="1963" y="25"/>
                  </a:lnTo>
                  <a:lnTo>
                    <a:pt x="2039" y="20"/>
                  </a:lnTo>
                  <a:lnTo>
                    <a:pt x="2110" y="13"/>
                  </a:lnTo>
                  <a:lnTo>
                    <a:pt x="2176" y="6"/>
                  </a:lnTo>
                  <a:lnTo>
                    <a:pt x="2244" y="0"/>
                  </a:lnTo>
                  <a:close/>
                </a:path>
              </a:pathLst>
            </a:custGeom>
            <a:solidFill>
              <a:srgbClr val="009CDC"/>
            </a:solidFill>
            <a:ln w="0">
              <a:noFill/>
              <a:prstDash val="solid"/>
              <a:round/>
              <a:headEnd/>
              <a:tailEnd/>
            </a:ln>
          </p:spPr>
          <p:txBody>
            <a:bodyPr vert="horz" wrap="square" lIns="91435" tIns="45717" rIns="91435" bIns="45717" numCol="1" anchor="t" anchorCtr="0" compatLnSpc="1">
              <a:prstTxWarp prst="textNoShape">
                <a:avLst/>
              </a:prstTxWarp>
            </a:bodyPr>
            <a:lstStyle/>
            <a:p>
              <a:pPr>
                <a:lnSpc>
                  <a:spcPct val="120000"/>
                </a:lnSpc>
              </a:pPr>
              <a:endParaRPr lang="zh-CN" altLang="en-US">
                <a:solidFill>
                  <a:schemeClr val="tx1">
                    <a:lumMod val="75000"/>
                    <a:lumOff val="25000"/>
                  </a:schemeClr>
                </a:solidFill>
                <a:latin typeface="Cambria" panose="02040503050406030204" pitchFamily="18" charset="0"/>
                <a:ea typeface="+mn-ea"/>
                <a:cs typeface="+mn-ea"/>
                <a:sym typeface="+mn-lt"/>
              </a:endParaRPr>
            </a:p>
          </p:txBody>
        </p:sp>
        <p:sp>
          <p:nvSpPr>
            <p:cNvPr id="8" name="Freeform 2354">
              <a:extLst>
                <a:ext uri="{FF2B5EF4-FFF2-40B4-BE49-F238E27FC236}">
                  <a16:creationId xmlns:a16="http://schemas.microsoft.com/office/drawing/2014/main" id="{BE6D2B6A-C1C3-382C-4837-E41AA2506D73}"/>
                </a:ext>
              </a:extLst>
            </p:cNvPr>
            <p:cNvSpPr>
              <a:spLocks/>
            </p:cNvSpPr>
            <p:nvPr/>
          </p:nvSpPr>
          <p:spPr bwMode="auto">
            <a:xfrm>
              <a:off x="5600746" y="4473199"/>
              <a:ext cx="2214442" cy="1100078"/>
            </a:xfrm>
            <a:custGeom>
              <a:avLst/>
              <a:gdLst>
                <a:gd name="T0" fmla="*/ 2772 w 2789"/>
                <a:gd name="T1" fmla="*/ 1 h 1385"/>
                <a:gd name="T2" fmla="*/ 2776 w 2789"/>
                <a:gd name="T3" fmla="*/ 18 h 1385"/>
                <a:gd name="T4" fmla="*/ 2783 w 2789"/>
                <a:gd name="T5" fmla="*/ 52 h 1385"/>
                <a:gd name="T6" fmla="*/ 2788 w 2789"/>
                <a:gd name="T7" fmla="*/ 99 h 1385"/>
                <a:gd name="T8" fmla="*/ 2789 w 2789"/>
                <a:gd name="T9" fmla="*/ 157 h 1385"/>
                <a:gd name="T10" fmla="*/ 2784 w 2789"/>
                <a:gd name="T11" fmla="*/ 224 h 1385"/>
                <a:gd name="T12" fmla="*/ 2769 w 2789"/>
                <a:gd name="T13" fmla="*/ 297 h 1385"/>
                <a:gd name="T14" fmla="*/ 2742 w 2789"/>
                <a:gd name="T15" fmla="*/ 375 h 1385"/>
                <a:gd name="T16" fmla="*/ 2698 w 2789"/>
                <a:gd name="T17" fmla="*/ 456 h 1385"/>
                <a:gd name="T18" fmla="*/ 2637 w 2789"/>
                <a:gd name="T19" fmla="*/ 535 h 1385"/>
                <a:gd name="T20" fmla="*/ 2555 w 2789"/>
                <a:gd name="T21" fmla="*/ 615 h 1385"/>
                <a:gd name="T22" fmla="*/ 2448 w 2789"/>
                <a:gd name="T23" fmla="*/ 687 h 1385"/>
                <a:gd name="T24" fmla="*/ 2315 w 2789"/>
                <a:gd name="T25" fmla="*/ 755 h 1385"/>
                <a:gd name="T26" fmla="*/ 2153 w 2789"/>
                <a:gd name="T27" fmla="*/ 812 h 1385"/>
                <a:gd name="T28" fmla="*/ 1957 w 2789"/>
                <a:gd name="T29" fmla="*/ 860 h 1385"/>
                <a:gd name="T30" fmla="*/ 1727 w 2789"/>
                <a:gd name="T31" fmla="*/ 893 h 1385"/>
                <a:gd name="T32" fmla="*/ 1604 w 2789"/>
                <a:gd name="T33" fmla="*/ 903 h 1385"/>
                <a:gd name="T34" fmla="*/ 1467 w 2789"/>
                <a:gd name="T35" fmla="*/ 914 h 1385"/>
                <a:gd name="T36" fmla="*/ 1317 w 2789"/>
                <a:gd name="T37" fmla="*/ 922 h 1385"/>
                <a:gd name="T38" fmla="*/ 1160 w 2789"/>
                <a:gd name="T39" fmla="*/ 932 h 1385"/>
                <a:gd name="T40" fmla="*/ 1000 w 2789"/>
                <a:gd name="T41" fmla="*/ 946 h 1385"/>
                <a:gd name="T42" fmla="*/ 839 w 2789"/>
                <a:gd name="T43" fmla="*/ 963 h 1385"/>
                <a:gd name="T44" fmla="*/ 684 w 2789"/>
                <a:gd name="T45" fmla="*/ 986 h 1385"/>
                <a:gd name="T46" fmla="*/ 535 w 2789"/>
                <a:gd name="T47" fmla="*/ 1017 h 1385"/>
                <a:gd name="T48" fmla="*/ 402 w 2789"/>
                <a:gd name="T49" fmla="*/ 1057 h 1385"/>
                <a:gd name="T50" fmla="*/ 284 w 2789"/>
                <a:gd name="T51" fmla="*/ 1106 h 1385"/>
                <a:gd name="T52" fmla="*/ 186 w 2789"/>
                <a:gd name="T53" fmla="*/ 1169 h 1385"/>
                <a:gd name="T54" fmla="*/ 113 w 2789"/>
                <a:gd name="T55" fmla="*/ 1245 h 1385"/>
                <a:gd name="T56" fmla="*/ 69 w 2789"/>
                <a:gd name="T57" fmla="*/ 1334 h 1385"/>
                <a:gd name="T58" fmla="*/ 57 w 2789"/>
                <a:gd name="T59" fmla="*/ 1383 h 1385"/>
                <a:gd name="T60" fmla="*/ 49 w 2789"/>
                <a:gd name="T61" fmla="*/ 1361 h 1385"/>
                <a:gd name="T62" fmla="*/ 37 w 2789"/>
                <a:gd name="T63" fmla="*/ 1321 h 1385"/>
                <a:gd name="T64" fmla="*/ 22 w 2789"/>
                <a:gd name="T65" fmla="*/ 1265 h 1385"/>
                <a:gd name="T66" fmla="*/ 10 w 2789"/>
                <a:gd name="T67" fmla="*/ 1194 h 1385"/>
                <a:gd name="T68" fmla="*/ 2 w 2789"/>
                <a:gd name="T69" fmla="*/ 1113 h 1385"/>
                <a:gd name="T70" fmla="*/ 2 w 2789"/>
                <a:gd name="T71" fmla="*/ 1023 h 1385"/>
                <a:gd name="T72" fmla="*/ 15 w 2789"/>
                <a:gd name="T73" fmla="*/ 929 h 1385"/>
                <a:gd name="T74" fmla="*/ 42 w 2789"/>
                <a:gd name="T75" fmla="*/ 831 h 1385"/>
                <a:gd name="T76" fmla="*/ 88 w 2789"/>
                <a:gd name="T77" fmla="*/ 733 h 1385"/>
                <a:gd name="T78" fmla="*/ 155 w 2789"/>
                <a:gd name="T79" fmla="*/ 637 h 1385"/>
                <a:gd name="T80" fmla="*/ 246 w 2789"/>
                <a:gd name="T81" fmla="*/ 547 h 1385"/>
                <a:gd name="T82" fmla="*/ 368 w 2789"/>
                <a:gd name="T83" fmla="*/ 464 h 1385"/>
                <a:gd name="T84" fmla="*/ 520 w 2789"/>
                <a:gd name="T85" fmla="*/ 392 h 1385"/>
                <a:gd name="T86" fmla="*/ 706 w 2789"/>
                <a:gd name="T87" fmla="*/ 332 h 1385"/>
                <a:gd name="T88" fmla="*/ 944 w 2789"/>
                <a:gd name="T89" fmla="*/ 280 h 1385"/>
                <a:gd name="T90" fmla="*/ 1179 w 2789"/>
                <a:gd name="T91" fmla="*/ 241 h 1385"/>
                <a:gd name="T92" fmla="*/ 1408 w 2789"/>
                <a:gd name="T93" fmla="*/ 212 h 1385"/>
                <a:gd name="T94" fmla="*/ 1629 w 2789"/>
                <a:gd name="T95" fmla="*/ 192 h 1385"/>
                <a:gd name="T96" fmla="*/ 1839 w 2789"/>
                <a:gd name="T97" fmla="*/ 179 h 1385"/>
                <a:gd name="T98" fmla="*/ 2033 w 2789"/>
                <a:gd name="T99" fmla="*/ 169 h 1385"/>
                <a:gd name="T100" fmla="*/ 2212 w 2789"/>
                <a:gd name="T101" fmla="*/ 158 h 1385"/>
                <a:gd name="T102" fmla="*/ 2371 w 2789"/>
                <a:gd name="T103" fmla="*/ 145 h 1385"/>
                <a:gd name="T104" fmla="*/ 2507 w 2789"/>
                <a:gd name="T105" fmla="*/ 130 h 1385"/>
                <a:gd name="T106" fmla="*/ 2621 w 2789"/>
                <a:gd name="T107" fmla="*/ 106 h 1385"/>
                <a:gd name="T108" fmla="*/ 2703 w 2789"/>
                <a:gd name="T109" fmla="*/ 72 h 1385"/>
                <a:gd name="T110" fmla="*/ 2757 w 2789"/>
                <a:gd name="T111" fmla="*/ 27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89" h="1385">
                  <a:moveTo>
                    <a:pt x="2771" y="0"/>
                  </a:moveTo>
                  <a:lnTo>
                    <a:pt x="2772" y="1"/>
                  </a:lnTo>
                  <a:lnTo>
                    <a:pt x="2774" y="8"/>
                  </a:lnTo>
                  <a:lnTo>
                    <a:pt x="2776" y="18"/>
                  </a:lnTo>
                  <a:lnTo>
                    <a:pt x="2779" y="33"/>
                  </a:lnTo>
                  <a:lnTo>
                    <a:pt x="2783" y="52"/>
                  </a:lnTo>
                  <a:lnTo>
                    <a:pt x="2786" y="74"/>
                  </a:lnTo>
                  <a:lnTo>
                    <a:pt x="2788" y="99"/>
                  </a:lnTo>
                  <a:lnTo>
                    <a:pt x="2789" y="126"/>
                  </a:lnTo>
                  <a:lnTo>
                    <a:pt x="2789" y="157"/>
                  </a:lnTo>
                  <a:lnTo>
                    <a:pt x="2788" y="189"/>
                  </a:lnTo>
                  <a:lnTo>
                    <a:pt x="2784" y="224"/>
                  </a:lnTo>
                  <a:lnTo>
                    <a:pt x="2778" y="260"/>
                  </a:lnTo>
                  <a:lnTo>
                    <a:pt x="2769" y="297"/>
                  </a:lnTo>
                  <a:lnTo>
                    <a:pt x="2757" y="336"/>
                  </a:lnTo>
                  <a:lnTo>
                    <a:pt x="2742" y="375"/>
                  </a:lnTo>
                  <a:lnTo>
                    <a:pt x="2722" y="415"/>
                  </a:lnTo>
                  <a:lnTo>
                    <a:pt x="2698" y="456"/>
                  </a:lnTo>
                  <a:lnTo>
                    <a:pt x="2671" y="496"/>
                  </a:lnTo>
                  <a:lnTo>
                    <a:pt x="2637" y="535"/>
                  </a:lnTo>
                  <a:lnTo>
                    <a:pt x="2599" y="576"/>
                  </a:lnTo>
                  <a:lnTo>
                    <a:pt x="2555" y="615"/>
                  </a:lnTo>
                  <a:lnTo>
                    <a:pt x="2506" y="652"/>
                  </a:lnTo>
                  <a:lnTo>
                    <a:pt x="2448" y="687"/>
                  </a:lnTo>
                  <a:lnTo>
                    <a:pt x="2386" y="723"/>
                  </a:lnTo>
                  <a:lnTo>
                    <a:pt x="2315" y="755"/>
                  </a:lnTo>
                  <a:lnTo>
                    <a:pt x="2239" y="785"/>
                  </a:lnTo>
                  <a:lnTo>
                    <a:pt x="2153" y="812"/>
                  </a:lnTo>
                  <a:lnTo>
                    <a:pt x="2060" y="838"/>
                  </a:lnTo>
                  <a:lnTo>
                    <a:pt x="1957" y="860"/>
                  </a:lnTo>
                  <a:lnTo>
                    <a:pt x="1847" y="878"/>
                  </a:lnTo>
                  <a:lnTo>
                    <a:pt x="1727" y="893"/>
                  </a:lnTo>
                  <a:lnTo>
                    <a:pt x="1668" y="898"/>
                  </a:lnTo>
                  <a:lnTo>
                    <a:pt x="1604" y="903"/>
                  </a:lnTo>
                  <a:lnTo>
                    <a:pt x="1536" y="909"/>
                  </a:lnTo>
                  <a:lnTo>
                    <a:pt x="1467" y="914"/>
                  </a:lnTo>
                  <a:lnTo>
                    <a:pt x="1393" y="917"/>
                  </a:lnTo>
                  <a:lnTo>
                    <a:pt x="1317" y="922"/>
                  </a:lnTo>
                  <a:lnTo>
                    <a:pt x="1239" y="927"/>
                  </a:lnTo>
                  <a:lnTo>
                    <a:pt x="1160" y="932"/>
                  </a:lnTo>
                  <a:lnTo>
                    <a:pt x="1079" y="939"/>
                  </a:lnTo>
                  <a:lnTo>
                    <a:pt x="1000" y="946"/>
                  </a:lnTo>
                  <a:lnTo>
                    <a:pt x="919" y="954"/>
                  </a:lnTo>
                  <a:lnTo>
                    <a:pt x="839" y="963"/>
                  </a:lnTo>
                  <a:lnTo>
                    <a:pt x="760" y="974"/>
                  </a:lnTo>
                  <a:lnTo>
                    <a:pt x="684" y="986"/>
                  </a:lnTo>
                  <a:lnTo>
                    <a:pt x="608" y="1001"/>
                  </a:lnTo>
                  <a:lnTo>
                    <a:pt x="535" y="1017"/>
                  </a:lnTo>
                  <a:lnTo>
                    <a:pt x="466" y="1035"/>
                  </a:lnTo>
                  <a:lnTo>
                    <a:pt x="402" y="1057"/>
                  </a:lnTo>
                  <a:lnTo>
                    <a:pt x="339" y="1081"/>
                  </a:lnTo>
                  <a:lnTo>
                    <a:pt x="284" y="1106"/>
                  </a:lnTo>
                  <a:lnTo>
                    <a:pt x="231" y="1137"/>
                  </a:lnTo>
                  <a:lnTo>
                    <a:pt x="186" y="1169"/>
                  </a:lnTo>
                  <a:lnTo>
                    <a:pt x="145" y="1204"/>
                  </a:lnTo>
                  <a:lnTo>
                    <a:pt x="113" y="1245"/>
                  </a:lnTo>
                  <a:lnTo>
                    <a:pt x="88" y="1287"/>
                  </a:lnTo>
                  <a:lnTo>
                    <a:pt x="69" y="1334"/>
                  </a:lnTo>
                  <a:lnTo>
                    <a:pt x="59" y="1385"/>
                  </a:lnTo>
                  <a:lnTo>
                    <a:pt x="57" y="1383"/>
                  </a:lnTo>
                  <a:lnTo>
                    <a:pt x="54" y="1375"/>
                  </a:lnTo>
                  <a:lnTo>
                    <a:pt x="49" y="1361"/>
                  </a:lnTo>
                  <a:lnTo>
                    <a:pt x="44" y="1343"/>
                  </a:lnTo>
                  <a:lnTo>
                    <a:pt x="37" y="1321"/>
                  </a:lnTo>
                  <a:lnTo>
                    <a:pt x="29" y="1294"/>
                  </a:lnTo>
                  <a:lnTo>
                    <a:pt x="22" y="1265"/>
                  </a:lnTo>
                  <a:lnTo>
                    <a:pt x="15" y="1231"/>
                  </a:lnTo>
                  <a:lnTo>
                    <a:pt x="10" y="1194"/>
                  </a:lnTo>
                  <a:lnTo>
                    <a:pt x="5" y="1155"/>
                  </a:lnTo>
                  <a:lnTo>
                    <a:pt x="2" y="1113"/>
                  </a:lnTo>
                  <a:lnTo>
                    <a:pt x="0" y="1069"/>
                  </a:lnTo>
                  <a:lnTo>
                    <a:pt x="2" y="1023"/>
                  </a:lnTo>
                  <a:lnTo>
                    <a:pt x="7" y="976"/>
                  </a:lnTo>
                  <a:lnTo>
                    <a:pt x="15" y="929"/>
                  </a:lnTo>
                  <a:lnTo>
                    <a:pt x="27" y="880"/>
                  </a:lnTo>
                  <a:lnTo>
                    <a:pt x="42" y="831"/>
                  </a:lnTo>
                  <a:lnTo>
                    <a:pt x="62" y="782"/>
                  </a:lnTo>
                  <a:lnTo>
                    <a:pt x="88" y="733"/>
                  </a:lnTo>
                  <a:lnTo>
                    <a:pt x="118" y="684"/>
                  </a:lnTo>
                  <a:lnTo>
                    <a:pt x="155" y="637"/>
                  </a:lnTo>
                  <a:lnTo>
                    <a:pt x="198" y="591"/>
                  </a:lnTo>
                  <a:lnTo>
                    <a:pt x="246" y="547"/>
                  </a:lnTo>
                  <a:lnTo>
                    <a:pt x="304" y="503"/>
                  </a:lnTo>
                  <a:lnTo>
                    <a:pt x="368" y="464"/>
                  </a:lnTo>
                  <a:lnTo>
                    <a:pt x="439" y="425"/>
                  </a:lnTo>
                  <a:lnTo>
                    <a:pt x="520" y="392"/>
                  </a:lnTo>
                  <a:lnTo>
                    <a:pt x="608" y="359"/>
                  </a:lnTo>
                  <a:lnTo>
                    <a:pt x="706" y="332"/>
                  </a:lnTo>
                  <a:lnTo>
                    <a:pt x="826" y="304"/>
                  </a:lnTo>
                  <a:lnTo>
                    <a:pt x="944" y="280"/>
                  </a:lnTo>
                  <a:lnTo>
                    <a:pt x="1062" y="258"/>
                  </a:lnTo>
                  <a:lnTo>
                    <a:pt x="1179" y="241"/>
                  </a:lnTo>
                  <a:lnTo>
                    <a:pt x="1295" y="226"/>
                  </a:lnTo>
                  <a:lnTo>
                    <a:pt x="1408" y="212"/>
                  </a:lnTo>
                  <a:lnTo>
                    <a:pt x="1520" y="202"/>
                  </a:lnTo>
                  <a:lnTo>
                    <a:pt x="1629" y="192"/>
                  </a:lnTo>
                  <a:lnTo>
                    <a:pt x="1736" y="185"/>
                  </a:lnTo>
                  <a:lnTo>
                    <a:pt x="1839" y="179"/>
                  </a:lnTo>
                  <a:lnTo>
                    <a:pt x="1938" y="174"/>
                  </a:lnTo>
                  <a:lnTo>
                    <a:pt x="2033" y="169"/>
                  </a:lnTo>
                  <a:lnTo>
                    <a:pt x="2126" y="163"/>
                  </a:lnTo>
                  <a:lnTo>
                    <a:pt x="2212" y="158"/>
                  </a:lnTo>
                  <a:lnTo>
                    <a:pt x="2295" y="152"/>
                  </a:lnTo>
                  <a:lnTo>
                    <a:pt x="2371" y="145"/>
                  </a:lnTo>
                  <a:lnTo>
                    <a:pt x="2443" y="138"/>
                  </a:lnTo>
                  <a:lnTo>
                    <a:pt x="2507" y="130"/>
                  </a:lnTo>
                  <a:lnTo>
                    <a:pt x="2568" y="118"/>
                  </a:lnTo>
                  <a:lnTo>
                    <a:pt x="2621" y="106"/>
                  </a:lnTo>
                  <a:lnTo>
                    <a:pt x="2666" y="91"/>
                  </a:lnTo>
                  <a:lnTo>
                    <a:pt x="2703" y="72"/>
                  </a:lnTo>
                  <a:lnTo>
                    <a:pt x="2734" y="52"/>
                  </a:lnTo>
                  <a:lnTo>
                    <a:pt x="2757" y="27"/>
                  </a:lnTo>
                  <a:lnTo>
                    <a:pt x="2771" y="0"/>
                  </a:lnTo>
                  <a:close/>
                </a:path>
              </a:pathLst>
            </a:custGeom>
            <a:solidFill>
              <a:srgbClr val="CE543A"/>
            </a:solidFill>
            <a:ln w="25400" cap="flat" cmpd="sng" algn="ctr">
              <a:noFill/>
              <a:prstDash val="solid"/>
            </a:ln>
            <a:effectLst/>
          </p:spPr>
          <p:txBody>
            <a:bodyPr rot="0" spcFirstLastPara="0" vertOverflow="overflow" horzOverflow="overflow" vert="horz" wrap="square" lIns="96412" tIns="48205" rIns="96412" bIns="48205" numCol="1" spcCol="0" rtlCol="0" fromWordArt="0" anchor="ctr" anchorCtr="0" forceAA="0" compatLnSpc="1">
              <a:prstTxWarp prst="textNoShape">
                <a:avLst/>
              </a:prstTxWarp>
              <a:noAutofit/>
            </a:bodyPr>
            <a:lstStyle/>
            <a:p>
              <a:pPr algn="ctr">
                <a:lnSpc>
                  <a:spcPct val="120000"/>
                </a:lnSpc>
              </a:pPr>
              <a:endParaRPr lang="zh-CN" altLang="en-US" sz="2001" kern="0">
                <a:solidFill>
                  <a:schemeClr val="tx1">
                    <a:lumMod val="75000"/>
                    <a:lumOff val="25000"/>
                  </a:schemeClr>
                </a:solidFill>
                <a:latin typeface="Cambria" panose="02040503050406030204" pitchFamily="18" charset="0"/>
                <a:ea typeface="+mn-ea"/>
                <a:cs typeface="+mn-ea"/>
                <a:sym typeface="+mn-lt"/>
              </a:endParaRPr>
            </a:p>
          </p:txBody>
        </p:sp>
        <p:sp>
          <p:nvSpPr>
            <p:cNvPr id="9" name="Freeform 2355">
              <a:extLst>
                <a:ext uri="{FF2B5EF4-FFF2-40B4-BE49-F238E27FC236}">
                  <a16:creationId xmlns:a16="http://schemas.microsoft.com/office/drawing/2014/main" id="{954CC5B6-60F1-5FAA-A6F0-8D39F5949E84}"/>
                </a:ext>
              </a:extLst>
            </p:cNvPr>
            <p:cNvSpPr>
              <a:spLocks/>
            </p:cNvSpPr>
            <p:nvPr/>
          </p:nvSpPr>
          <p:spPr bwMode="auto">
            <a:xfrm>
              <a:off x="5349935" y="3215969"/>
              <a:ext cx="2890680" cy="1438196"/>
            </a:xfrm>
            <a:custGeom>
              <a:avLst/>
              <a:gdLst>
                <a:gd name="T0" fmla="*/ 3620 w 3642"/>
                <a:gd name="T1" fmla="*/ 8 h 1811"/>
                <a:gd name="T2" fmla="*/ 3630 w 3642"/>
                <a:gd name="T3" fmla="*/ 52 h 1811"/>
                <a:gd name="T4" fmla="*/ 3640 w 3642"/>
                <a:gd name="T5" fmla="*/ 127 h 1811"/>
                <a:gd name="T6" fmla="*/ 3640 w 3642"/>
                <a:gd name="T7" fmla="*/ 226 h 1811"/>
                <a:gd name="T8" fmla="*/ 3625 w 3642"/>
                <a:gd name="T9" fmla="*/ 343 h 1811"/>
                <a:gd name="T10" fmla="*/ 3586 w 3642"/>
                <a:gd name="T11" fmla="*/ 473 h 1811"/>
                <a:gd name="T12" fmla="*/ 3515 w 3642"/>
                <a:gd name="T13" fmla="*/ 608 h 1811"/>
                <a:gd name="T14" fmla="*/ 3402 w 3642"/>
                <a:gd name="T15" fmla="*/ 743 h 1811"/>
                <a:gd name="T16" fmla="*/ 3242 w 3642"/>
                <a:gd name="T17" fmla="*/ 870 h 1811"/>
                <a:gd name="T18" fmla="*/ 3025 w 3642"/>
                <a:gd name="T19" fmla="*/ 985 h 1811"/>
                <a:gd name="T20" fmla="*/ 2743 w 3642"/>
                <a:gd name="T21" fmla="*/ 1081 h 1811"/>
                <a:gd name="T22" fmla="*/ 2389 w 3642"/>
                <a:gd name="T23" fmla="*/ 1152 h 1811"/>
                <a:gd name="T24" fmla="*/ 2115 w 3642"/>
                <a:gd name="T25" fmla="*/ 1181 h 1811"/>
                <a:gd name="T26" fmla="*/ 1879 w 3642"/>
                <a:gd name="T27" fmla="*/ 1196 h 1811"/>
                <a:gd name="T28" fmla="*/ 1621 w 3642"/>
                <a:gd name="T29" fmla="*/ 1211 h 1811"/>
                <a:gd name="T30" fmla="*/ 1347 w 3642"/>
                <a:gd name="T31" fmla="*/ 1232 h 1811"/>
                <a:gd name="T32" fmla="*/ 1074 w 3642"/>
                <a:gd name="T33" fmla="*/ 1262 h 1811"/>
                <a:gd name="T34" fmla="*/ 812 w 3642"/>
                <a:gd name="T35" fmla="*/ 1304 h 1811"/>
                <a:gd name="T36" fmla="*/ 572 w 3642"/>
                <a:gd name="T37" fmla="*/ 1365 h 1811"/>
                <a:gd name="T38" fmla="*/ 366 w 3642"/>
                <a:gd name="T39" fmla="*/ 1448 h 1811"/>
                <a:gd name="T40" fmla="*/ 207 w 3642"/>
                <a:gd name="T41" fmla="*/ 1558 h 1811"/>
                <a:gd name="T42" fmla="*/ 104 w 3642"/>
                <a:gd name="T43" fmla="*/ 1698 h 1811"/>
                <a:gd name="T44" fmla="*/ 74 w 3642"/>
                <a:gd name="T45" fmla="*/ 1808 h 1811"/>
                <a:gd name="T46" fmla="*/ 60 w 3642"/>
                <a:gd name="T47" fmla="*/ 1771 h 1811"/>
                <a:gd name="T48" fmla="*/ 37 w 3642"/>
                <a:gd name="T49" fmla="*/ 1693 h 1811"/>
                <a:gd name="T50" fmla="*/ 15 w 3642"/>
                <a:gd name="T51" fmla="*/ 1583 h 1811"/>
                <a:gd name="T52" fmla="*/ 0 w 3642"/>
                <a:gd name="T53" fmla="*/ 1449 h 1811"/>
                <a:gd name="T54" fmla="*/ 5 w 3642"/>
                <a:gd name="T55" fmla="*/ 1297 h 1811"/>
                <a:gd name="T56" fmla="*/ 37 w 3642"/>
                <a:gd name="T57" fmla="*/ 1137 h 1811"/>
                <a:gd name="T58" fmla="*/ 104 w 3642"/>
                <a:gd name="T59" fmla="*/ 973 h 1811"/>
                <a:gd name="T60" fmla="*/ 217 w 3642"/>
                <a:gd name="T61" fmla="*/ 813 h 1811"/>
                <a:gd name="T62" fmla="*/ 386 w 3642"/>
                <a:gd name="T63" fmla="*/ 666 h 1811"/>
                <a:gd name="T64" fmla="*/ 618 w 3642"/>
                <a:gd name="T65" fmla="*/ 537 h 1811"/>
                <a:gd name="T66" fmla="*/ 922 w 3642"/>
                <a:gd name="T67" fmla="*/ 434 h 1811"/>
                <a:gd name="T68" fmla="*/ 1335 w 3642"/>
                <a:gd name="T69" fmla="*/ 348 h 1811"/>
                <a:gd name="T70" fmla="*/ 1742 w 3642"/>
                <a:gd name="T71" fmla="*/ 289 h 1811"/>
                <a:gd name="T72" fmla="*/ 2131 w 3642"/>
                <a:gd name="T73" fmla="*/ 252 h 1811"/>
                <a:gd name="T74" fmla="*/ 2492 w 3642"/>
                <a:gd name="T75" fmla="*/ 230 h 1811"/>
                <a:gd name="T76" fmla="*/ 2819 w 3642"/>
                <a:gd name="T77" fmla="*/ 211 h 1811"/>
                <a:gd name="T78" fmla="*/ 3101 w 3642"/>
                <a:gd name="T79" fmla="*/ 191 h 1811"/>
                <a:gd name="T80" fmla="*/ 3333 w 3642"/>
                <a:gd name="T81" fmla="*/ 159 h 1811"/>
                <a:gd name="T82" fmla="*/ 3502 w 3642"/>
                <a:gd name="T83" fmla="*/ 110 h 1811"/>
                <a:gd name="T84" fmla="*/ 3601 w 3642"/>
                <a:gd name="T85" fmla="*/ 32 h 1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42" h="1811">
                  <a:moveTo>
                    <a:pt x="3618" y="0"/>
                  </a:moveTo>
                  <a:lnTo>
                    <a:pt x="3618" y="2"/>
                  </a:lnTo>
                  <a:lnTo>
                    <a:pt x="3620" y="8"/>
                  </a:lnTo>
                  <a:lnTo>
                    <a:pt x="3623" y="18"/>
                  </a:lnTo>
                  <a:lnTo>
                    <a:pt x="3627" y="34"/>
                  </a:lnTo>
                  <a:lnTo>
                    <a:pt x="3630" y="52"/>
                  </a:lnTo>
                  <a:lnTo>
                    <a:pt x="3633" y="74"/>
                  </a:lnTo>
                  <a:lnTo>
                    <a:pt x="3637" y="98"/>
                  </a:lnTo>
                  <a:lnTo>
                    <a:pt x="3640" y="127"/>
                  </a:lnTo>
                  <a:lnTo>
                    <a:pt x="3642" y="157"/>
                  </a:lnTo>
                  <a:lnTo>
                    <a:pt x="3642" y="191"/>
                  </a:lnTo>
                  <a:lnTo>
                    <a:pt x="3640" y="226"/>
                  </a:lnTo>
                  <a:lnTo>
                    <a:pt x="3638" y="263"/>
                  </a:lnTo>
                  <a:lnTo>
                    <a:pt x="3633" y="302"/>
                  </a:lnTo>
                  <a:lnTo>
                    <a:pt x="3625" y="343"/>
                  </a:lnTo>
                  <a:lnTo>
                    <a:pt x="3616" y="385"/>
                  </a:lnTo>
                  <a:lnTo>
                    <a:pt x="3603" y="429"/>
                  </a:lnTo>
                  <a:lnTo>
                    <a:pt x="3586" y="473"/>
                  </a:lnTo>
                  <a:lnTo>
                    <a:pt x="3566" y="517"/>
                  </a:lnTo>
                  <a:lnTo>
                    <a:pt x="3542" y="562"/>
                  </a:lnTo>
                  <a:lnTo>
                    <a:pt x="3515" y="608"/>
                  </a:lnTo>
                  <a:lnTo>
                    <a:pt x="3483" y="654"/>
                  </a:lnTo>
                  <a:lnTo>
                    <a:pt x="3446" y="698"/>
                  </a:lnTo>
                  <a:lnTo>
                    <a:pt x="3402" y="743"/>
                  </a:lnTo>
                  <a:lnTo>
                    <a:pt x="3355" y="785"/>
                  </a:lnTo>
                  <a:lnTo>
                    <a:pt x="3302" y="829"/>
                  </a:lnTo>
                  <a:lnTo>
                    <a:pt x="3242" y="870"/>
                  </a:lnTo>
                  <a:lnTo>
                    <a:pt x="3176" y="911"/>
                  </a:lnTo>
                  <a:lnTo>
                    <a:pt x="3105" y="949"/>
                  </a:lnTo>
                  <a:lnTo>
                    <a:pt x="3025" y="985"/>
                  </a:lnTo>
                  <a:lnTo>
                    <a:pt x="2939" y="1020"/>
                  </a:lnTo>
                  <a:lnTo>
                    <a:pt x="2845" y="1052"/>
                  </a:lnTo>
                  <a:lnTo>
                    <a:pt x="2743" y="1081"/>
                  </a:lnTo>
                  <a:lnTo>
                    <a:pt x="2634" y="1108"/>
                  </a:lnTo>
                  <a:lnTo>
                    <a:pt x="2515" y="1132"/>
                  </a:lnTo>
                  <a:lnTo>
                    <a:pt x="2389" y="1152"/>
                  </a:lnTo>
                  <a:lnTo>
                    <a:pt x="2252" y="1167"/>
                  </a:lnTo>
                  <a:lnTo>
                    <a:pt x="2186" y="1174"/>
                  </a:lnTo>
                  <a:lnTo>
                    <a:pt x="2115" y="1181"/>
                  </a:lnTo>
                  <a:lnTo>
                    <a:pt x="2039" y="1186"/>
                  </a:lnTo>
                  <a:lnTo>
                    <a:pt x="1962" y="1191"/>
                  </a:lnTo>
                  <a:lnTo>
                    <a:pt x="1879" y="1196"/>
                  </a:lnTo>
                  <a:lnTo>
                    <a:pt x="1795" y="1201"/>
                  </a:lnTo>
                  <a:lnTo>
                    <a:pt x="1708" y="1206"/>
                  </a:lnTo>
                  <a:lnTo>
                    <a:pt x="1621" y="1211"/>
                  </a:lnTo>
                  <a:lnTo>
                    <a:pt x="1529" y="1218"/>
                  </a:lnTo>
                  <a:lnTo>
                    <a:pt x="1438" y="1225"/>
                  </a:lnTo>
                  <a:lnTo>
                    <a:pt x="1347" y="1232"/>
                  </a:lnTo>
                  <a:lnTo>
                    <a:pt x="1256" y="1240"/>
                  </a:lnTo>
                  <a:lnTo>
                    <a:pt x="1165" y="1250"/>
                  </a:lnTo>
                  <a:lnTo>
                    <a:pt x="1074" y="1262"/>
                  </a:lnTo>
                  <a:lnTo>
                    <a:pt x="984" y="1274"/>
                  </a:lnTo>
                  <a:lnTo>
                    <a:pt x="896" y="1287"/>
                  </a:lnTo>
                  <a:lnTo>
                    <a:pt x="812" y="1304"/>
                  </a:lnTo>
                  <a:lnTo>
                    <a:pt x="729" y="1323"/>
                  </a:lnTo>
                  <a:lnTo>
                    <a:pt x="648" y="1343"/>
                  </a:lnTo>
                  <a:lnTo>
                    <a:pt x="572" y="1365"/>
                  </a:lnTo>
                  <a:lnTo>
                    <a:pt x="498" y="1390"/>
                  </a:lnTo>
                  <a:lnTo>
                    <a:pt x="430" y="1417"/>
                  </a:lnTo>
                  <a:lnTo>
                    <a:pt x="366" y="1448"/>
                  </a:lnTo>
                  <a:lnTo>
                    <a:pt x="307" y="1482"/>
                  </a:lnTo>
                  <a:lnTo>
                    <a:pt x="255" y="1517"/>
                  </a:lnTo>
                  <a:lnTo>
                    <a:pt x="207" y="1558"/>
                  </a:lnTo>
                  <a:lnTo>
                    <a:pt x="165" y="1600"/>
                  </a:lnTo>
                  <a:lnTo>
                    <a:pt x="131" y="1647"/>
                  </a:lnTo>
                  <a:lnTo>
                    <a:pt x="104" y="1698"/>
                  </a:lnTo>
                  <a:lnTo>
                    <a:pt x="86" y="1752"/>
                  </a:lnTo>
                  <a:lnTo>
                    <a:pt x="76" y="1811"/>
                  </a:lnTo>
                  <a:lnTo>
                    <a:pt x="74" y="1808"/>
                  </a:lnTo>
                  <a:lnTo>
                    <a:pt x="71" y="1799"/>
                  </a:lnTo>
                  <a:lnTo>
                    <a:pt x="66" y="1787"/>
                  </a:lnTo>
                  <a:lnTo>
                    <a:pt x="60" y="1771"/>
                  </a:lnTo>
                  <a:lnTo>
                    <a:pt x="54" y="1749"/>
                  </a:lnTo>
                  <a:lnTo>
                    <a:pt x="45" y="1722"/>
                  </a:lnTo>
                  <a:lnTo>
                    <a:pt x="37" y="1693"/>
                  </a:lnTo>
                  <a:lnTo>
                    <a:pt x="28" y="1659"/>
                  </a:lnTo>
                  <a:lnTo>
                    <a:pt x="22" y="1624"/>
                  </a:lnTo>
                  <a:lnTo>
                    <a:pt x="15" y="1583"/>
                  </a:lnTo>
                  <a:lnTo>
                    <a:pt x="8" y="1541"/>
                  </a:lnTo>
                  <a:lnTo>
                    <a:pt x="3" y="1497"/>
                  </a:lnTo>
                  <a:lnTo>
                    <a:pt x="0" y="1449"/>
                  </a:lnTo>
                  <a:lnTo>
                    <a:pt x="0" y="1400"/>
                  </a:lnTo>
                  <a:lnTo>
                    <a:pt x="1" y="1350"/>
                  </a:lnTo>
                  <a:lnTo>
                    <a:pt x="5" y="1297"/>
                  </a:lnTo>
                  <a:lnTo>
                    <a:pt x="11" y="1245"/>
                  </a:lnTo>
                  <a:lnTo>
                    <a:pt x="22" y="1191"/>
                  </a:lnTo>
                  <a:lnTo>
                    <a:pt x="37" y="1137"/>
                  </a:lnTo>
                  <a:lnTo>
                    <a:pt x="55" y="1083"/>
                  </a:lnTo>
                  <a:lnTo>
                    <a:pt x="77" y="1027"/>
                  </a:lnTo>
                  <a:lnTo>
                    <a:pt x="104" y="973"/>
                  </a:lnTo>
                  <a:lnTo>
                    <a:pt x="136" y="919"/>
                  </a:lnTo>
                  <a:lnTo>
                    <a:pt x="175" y="865"/>
                  </a:lnTo>
                  <a:lnTo>
                    <a:pt x="217" y="813"/>
                  </a:lnTo>
                  <a:lnTo>
                    <a:pt x="268" y="762"/>
                  </a:lnTo>
                  <a:lnTo>
                    <a:pt x="324" y="713"/>
                  </a:lnTo>
                  <a:lnTo>
                    <a:pt x="386" y="666"/>
                  </a:lnTo>
                  <a:lnTo>
                    <a:pt x="456" y="620"/>
                  </a:lnTo>
                  <a:lnTo>
                    <a:pt x="532" y="578"/>
                  </a:lnTo>
                  <a:lnTo>
                    <a:pt x="618" y="537"/>
                  </a:lnTo>
                  <a:lnTo>
                    <a:pt x="711" y="500"/>
                  </a:lnTo>
                  <a:lnTo>
                    <a:pt x="810" y="466"/>
                  </a:lnTo>
                  <a:lnTo>
                    <a:pt x="922" y="434"/>
                  </a:lnTo>
                  <a:lnTo>
                    <a:pt x="1060" y="402"/>
                  </a:lnTo>
                  <a:lnTo>
                    <a:pt x="1198" y="373"/>
                  </a:lnTo>
                  <a:lnTo>
                    <a:pt x="1335" y="348"/>
                  </a:lnTo>
                  <a:lnTo>
                    <a:pt x="1472" y="324"/>
                  </a:lnTo>
                  <a:lnTo>
                    <a:pt x="1609" y="306"/>
                  </a:lnTo>
                  <a:lnTo>
                    <a:pt x="1742" y="289"/>
                  </a:lnTo>
                  <a:lnTo>
                    <a:pt x="1874" y="275"/>
                  </a:lnTo>
                  <a:lnTo>
                    <a:pt x="2004" y="263"/>
                  </a:lnTo>
                  <a:lnTo>
                    <a:pt x="2131" y="252"/>
                  </a:lnTo>
                  <a:lnTo>
                    <a:pt x="2254" y="243"/>
                  </a:lnTo>
                  <a:lnTo>
                    <a:pt x="2375" y="236"/>
                  </a:lnTo>
                  <a:lnTo>
                    <a:pt x="2492" y="230"/>
                  </a:lnTo>
                  <a:lnTo>
                    <a:pt x="2605" y="223"/>
                  </a:lnTo>
                  <a:lnTo>
                    <a:pt x="2715" y="218"/>
                  </a:lnTo>
                  <a:lnTo>
                    <a:pt x="2819" y="211"/>
                  </a:lnTo>
                  <a:lnTo>
                    <a:pt x="2919" y="204"/>
                  </a:lnTo>
                  <a:lnTo>
                    <a:pt x="3014" y="198"/>
                  </a:lnTo>
                  <a:lnTo>
                    <a:pt x="3101" y="191"/>
                  </a:lnTo>
                  <a:lnTo>
                    <a:pt x="3186" y="182"/>
                  </a:lnTo>
                  <a:lnTo>
                    <a:pt x="3262" y="172"/>
                  </a:lnTo>
                  <a:lnTo>
                    <a:pt x="3333" y="159"/>
                  </a:lnTo>
                  <a:lnTo>
                    <a:pt x="3397" y="145"/>
                  </a:lnTo>
                  <a:lnTo>
                    <a:pt x="3453" y="128"/>
                  </a:lnTo>
                  <a:lnTo>
                    <a:pt x="3502" y="110"/>
                  </a:lnTo>
                  <a:lnTo>
                    <a:pt x="3544" y="88"/>
                  </a:lnTo>
                  <a:lnTo>
                    <a:pt x="3576" y="61"/>
                  </a:lnTo>
                  <a:lnTo>
                    <a:pt x="3601" y="32"/>
                  </a:lnTo>
                  <a:lnTo>
                    <a:pt x="3618" y="0"/>
                  </a:lnTo>
                  <a:close/>
                </a:path>
              </a:pathLst>
            </a:custGeom>
            <a:solidFill>
              <a:srgbClr val="CE543A"/>
            </a:solidFill>
            <a:ln w="25400" cap="flat" cmpd="sng" algn="ctr">
              <a:noFill/>
              <a:prstDash val="solid"/>
            </a:ln>
            <a:effectLst/>
          </p:spPr>
          <p:txBody>
            <a:bodyPr rot="0" spcFirstLastPara="0" vertOverflow="overflow" horzOverflow="overflow" vert="horz" wrap="square" lIns="96412" tIns="48205" rIns="96412" bIns="48205" numCol="1" spcCol="0" rtlCol="0" fromWordArt="0" anchor="ctr" anchorCtr="0" forceAA="0" compatLnSpc="1">
              <a:prstTxWarp prst="textNoShape">
                <a:avLst/>
              </a:prstTxWarp>
              <a:noAutofit/>
            </a:bodyPr>
            <a:lstStyle/>
            <a:p>
              <a:pPr algn="ctr">
                <a:lnSpc>
                  <a:spcPct val="120000"/>
                </a:lnSpc>
              </a:pPr>
              <a:endParaRPr lang="zh-CN" altLang="en-US" sz="2001" kern="0">
                <a:solidFill>
                  <a:schemeClr val="tx1">
                    <a:lumMod val="75000"/>
                    <a:lumOff val="25000"/>
                  </a:schemeClr>
                </a:solidFill>
                <a:latin typeface="Cambria" panose="02040503050406030204" pitchFamily="18" charset="0"/>
                <a:ea typeface="+mn-ea"/>
                <a:cs typeface="+mn-ea"/>
                <a:sym typeface="+mn-lt"/>
              </a:endParaRPr>
            </a:p>
          </p:txBody>
        </p:sp>
        <p:sp>
          <p:nvSpPr>
            <p:cNvPr id="10" name="Freeform 2356">
              <a:extLst>
                <a:ext uri="{FF2B5EF4-FFF2-40B4-BE49-F238E27FC236}">
                  <a16:creationId xmlns:a16="http://schemas.microsoft.com/office/drawing/2014/main" id="{EC6FFE42-00F6-E839-D720-551ACEF7DA20}"/>
                </a:ext>
              </a:extLst>
            </p:cNvPr>
            <p:cNvSpPr>
              <a:spLocks/>
            </p:cNvSpPr>
            <p:nvPr/>
          </p:nvSpPr>
          <p:spPr bwMode="auto">
            <a:xfrm>
              <a:off x="4932445" y="1779361"/>
              <a:ext cx="3706610" cy="1844574"/>
            </a:xfrm>
            <a:custGeom>
              <a:avLst/>
              <a:gdLst>
                <a:gd name="T0" fmla="*/ 4642 w 4670"/>
                <a:gd name="T1" fmla="*/ 10 h 2325"/>
                <a:gd name="T2" fmla="*/ 4652 w 4670"/>
                <a:gd name="T3" fmla="*/ 54 h 2325"/>
                <a:gd name="T4" fmla="*/ 4664 w 4670"/>
                <a:gd name="T5" fmla="*/ 128 h 2325"/>
                <a:gd name="T6" fmla="*/ 4670 w 4670"/>
                <a:gd name="T7" fmla="*/ 230 h 2325"/>
                <a:gd name="T8" fmla="*/ 4664 w 4670"/>
                <a:gd name="T9" fmla="*/ 353 h 2325"/>
                <a:gd name="T10" fmla="*/ 4638 w 4670"/>
                <a:gd name="T11" fmla="*/ 492 h 2325"/>
                <a:gd name="T12" fmla="*/ 4586 w 4670"/>
                <a:gd name="T13" fmla="*/ 640 h 2325"/>
                <a:gd name="T14" fmla="*/ 4501 w 4670"/>
                <a:gd name="T15" fmla="*/ 792 h 2325"/>
                <a:gd name="T16" fmla="*/ 4375 w 4670"/>
                <a:gd name="T17" fmla="*/ 945 h 2325"/>
                <a:gd name="T18" fmla="*/ 4201 w 4670"/>
                <a:gd name="T19" fmla="*/ 1090 h 2325"/>
                <a:gd name="T20" fmla="*/ 3973 w 4670"/>
                <a:gd name="T21" fmla="*/ 1223 h 2325"/>
                <a:gd name="T22" fmla="*/ 3683 w 4670"/>
                <a:gd name="T23" fmla="*/ 1340 h 2325"/>
                <a:gd name="T24" fmla="*/ 3325 w 4670"/>
                <a:gd name="T25" fmla="*/ 1434 h 2325"/>
                <a:gd name="T26" fmla="*/ 2891 w 4670"/>
                <a:gd name="T27" fmla="*/ 1500 h 2325"/>
                <a:gd name="T28" fmla="*/ 2651 w 4670"/>
                <a:gd name="T29" fmla="*/ 1521 h 2325"/>
                <a:gd name="T30" fmla="*/ 2377 w 4670"/>
                <a:gd name="T31" fmla="*/ 1538 h 2325"/>
                <a:gd name="T32" fmla="*/ 2082 w 4670"/>
                <a:gd name="T33" fmla="*/ 1556 h 2325"/>
                <a:gd name="T34" fmla="*/ 1773 w 4670"/>
                <a:gd name="T35" fmla="*/ 1578 h 2325"/>
                <a:gd name="T36" fmla="*/ 1461 w 4670"/>
                <a:gd name="T37" fmla="*/ 1610 h 2325"/>
                <a:gd name="T38" fmla="*/ 1157 w 4670"/>
                <a:gd name="T39" fmla="*/ 1654 h 2325"/>
                <a:gd name="T40" fmla="*/ 873 w 4670"/>
                <a:gd name="T41" fmla="*/ 1713 h 2325"/>
                <a:gd name="T42" fmla="*/ 616 w 4670"/>
                <a:gd name="T43" fmla="*/ 1794 h 2325"/>
                <a:gd name="T44" fmla="*/ 400 w 4670"/>
                <a:gd name="T45" fmla="*/ 1899 h 2325"/>
                <a:gd name="T46" fmla="*/ 235 w 4670"/>
                <a:gd name="T47" fmla="*/ 2031 h 2325"/>
                <a:gd name="T48" fmla="*/ 128 w 4670"/>
                <a:gd name="T49" fmla="*/ 2196 h 2325"/>
                <a:gd name="T50" fmla="*/ 96 w 4670"/>
                <a:gd name="T51" fmla="*/ 2323 h 2325"/>
                <a:gd name="T52" fmla="*/ 81 w 4670"/>
                <a:gd name="T53" fmla="*/ 2283 h 2325"/>
                <a:gd name="T54" fmla="*/ 56 w 4670"/>
                <a:gd name="T55" fmla="*/ 2203 h 2325"/>
                <a:gd name="T56" fmla="*/ 29 w 4670"/>
                <a:gd name="T57" fmla="*/ 2087 h 2325"/>
                <a:gd name="T58" fmla="*/ 7 w 4670"/>
                <a:gd name="T59" fmla="*/ 1943 h 2325"/>
                <a:gd name="T60" fmla="*/ 0 w 4670"/>
                <a:gd name="T61" fmla="*/ 1779 h 2325"/>
                <a:gd name="T62" fmla="*/ 15 w 4670"/>
                <a:gd name="T63" fmla="*/ 1600 h 2325"/>
                <a:gd name="T64" fmla="*/ 62 w 4670"/>
                <a:gd name="T65" fmla="*/ 1413 h 2325"/>
                <a:gd name="T66" fmla="*/ 149 w 4670"/>
                <a:gd name="T67" fmla="*/ 1225 h 2325"/>
                <a:gd name="T68" fmla="*/ 284 w 4670"/>
                <a:gd name="T69" fmla="*/ 1041 h 2325"/>
                <a:gd name="T70" fmla="*/ 473 w 4670"/>
                <a:gd name="T71" fmla="*/ 872 h 2325"/>
                <a:gd name="T72" fmla="*/ 728 w 4670"/>
                <a:gd name="T73" fmla="*/ 720 h 2325"/>
                <a:gd name="T74" fmla="*/ 1055 w 4670"/>
                <a:gd name="T75" fmla="*/ 595 h 2325"/>
                <a:gd name="T76" fmla="*/ 1493 w 4670"/>
                <a:gd name="T77" fmla="*/ 488 h 2325"/>
                <a:gd name="T78" fmla="*/ 1955 w 4670"/>
                <a:gd name="T79" fmla="*/ 409 h 2325"/>
                <a:gd name="T80" fmla="*/ 2404 w 4670"/>
                <a:gd name="T81" fmla="*/ 355 h 2325"/>
                <a:gd name="T82" fmla="*/ 2833 w 4670"/>
                <a:gd name="T83" fmla="*/ 318 h 2325"/>
                <a:gd name="T84" fmla="*/ 3233 w 4670"/>
                <a:gd name="T85" fmla="*/ 294 h 2325"/>
                <a:gd name="T86" fmla="*/ 3600 w 4670"/>
                <a:gd name="T87" fmla="*/ 274 h 2325"/>
                <a:gd name="T88" fmla="*/ 3922 w 4670"/>
                <a:gd name="T89" fmla="*/ 252 h 2325"/>
                <a:gd name="T90" fmla="*/ 4196 w 4670"/>
                <a:gd name="T91" fmla="*/ 220 h 2325"/>
                <a:gd name="T92" fmla="*/ 4412 w 4670"/>
                <a:gd name="T93" fmla="*/ 172 h 2325"/>
                <a:gd name="T94" fmla="*/ 4562 w 4670"/>
                <a:gd name="T95" fmla="*/ 101 h 2325"/>
                <a:gd name="T96" fmla="*/ 4640 w 4670"/>
                <a:gd name="T97" fmla="*/ 0 h 2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70" h="2325">
                  <a:moveTo>
                    <a:pt x="4640" y="0"/>
                  </a:moveTo>
                  <a:lnTo>
                    <a:pt x="4640" y="3"/>
                  </a:lnTo>
                  <a:lnTo>
                    <a:pt x="4642" y="10"/>
                  </a:lnTo>
                  <a:lnTo>
                    <a:pt x="4645" y="20"/>
                  </a:lnTo>
                  <a:lnTo>
                    <a:pt x="4648" y="36"/>
                  </a:lnTo>
                  <a:lnTo>
                    <a:pt x="4652" y="54"/>
                  </a:lnTo>
                  <a:lnTo>
                    <a:pt x="4657" y="74"/>
                  </a:lnTo>
                  <a:lnTo>
                    <a:pt x="4660" y="100"/>
                  </a:lnTo>
                  <a:lnTo>
                    <a:pt x="4664" y="128"/>
                  </a:lnTo>
                  <a:lnTo>
                    <a:pt x="4667" y="161"/>
                  </a:lnTo>
                  <a:lnTo>
                    <a:pt x="4669" y="194"/>
                  </a:lnTo>
                  <a:lnTo>
                    <a:pt x="4670" y="230"/>
                  </a:lnTo>
                  <a:lnTo>
                    <a:pt x="4670" y="269"/>
                  </a:lnTo>
                  <a:lnTo>
                    <a:pt x="4669" y="311"/>
                  </a:lnTo>
                  <a:lnTo>
                    <a:pt x="4664" y="353"/>
                  </a:lnTo>
                  <a:lnTo>
                    <a:pt x="4658" y="399"/>
                  </a:lnTo>
                  <a:lnTo>
                    <a:pt x="4650" y="444"/>
                  </a:lnTo>
                  <a:lnTo>
                    <a:pt x="4638" y="492"/>
                  </a:lnTo>
                  <a:lnTo>
                    <a:pt x="4625" y="541"/>
                  </a:lnTo>
                  <a:lnTo>
                    <a:pt x="4608" y="590"/>
                  </a:lnTo>
                  <a:lnTo>
                    <a:pt x="4586" y="640"/>
                  </a:lnTo>
                  <a:lnTo>
                    <a:pt x="4562" y="691"/>
                  </a:lnTo>
                  <a:lnTo>
                    <a:pt x="4534" y="742"/>
                  </a:lnTo>
                  <a:lnTo>
                    <a:pt x="4501" y="792"/>
                  </a:lnTo>
                  <a:lnTo>
                    <a:pt x="4464" y="843"/>
                  </a:lnTo>
                  <a:lnTo>
                    <a:pt x="4422" y="894"/>
                  </a:lnTo>
                  <a:lnTo>
                    <a:pt x="4375" y="945"/>
                  </a:lnTo>
                  <a:lnTo>
                    <a:pt x="4322" y="994"/>
                  </a:lnTo>
                  <a:lnTo>
                    <a:pt x="4265" y="1043"/>
                  </a:lnTo>
                  <a:lnTo>
                    <a:pt x="4201" y="1090"/>
                  </a:lnTo>
                  <a:lnTo>
                    <a:pt x="4132" y="1135"/>
                  </a:lnTo>
                  <a:lnTo>
                    <a:pt x="4056" y="1181"/>
                  </a:lnTo>
                  <a:lnTo>
                    <a:pt x="3973" y="1223"/>
                  </a:lnTo>
                  <a:lnTo>
                    <a:pt x="3883" y="1264"/>
                  </a:lnTo>
                  <a:lnTo>
                    <a:pt x="3787" y="1304"/>
                  </a:lnTo>
                  <a:lnTo>
                    <a:pt x="3683" y="1340"/>
                  </a:lnTo>
                  <a:lnTo>
                    <a:pt x="3571" y="1374"/>
                  </a:lnTo>
                  <a:lnTo>
                    <a:pt x="3451" y="1406"/>
                  </a:lnTo>
                  <a:lnTo>
                    <a:pt x="3325" y="1434"/>
                  </a:lnTo>
                  <a:lnTo>
                    <a:pt x="3188" y="1460"/>
                  </a:lnTo>
                  <a:lnTo>
                    <a:pt x="3044" y="1482"/>
                  </a:lnTo>
                  <a:lnTo>
                    <a:pt x="2891" y="1500"/>
                  </a:lnTo>
                  <a:lnTo>
                    <a:pt x="2815" y="1507"/>
                  </a:lnTo>
                  <a:lnTo>
                    <a:pt x="2735" y="1514"/>
                  </a:lnTo>
                  <a:lnTo>
                    <a:pt x="2651" y="1521"/>
                  </a:lnTo>
                  <a:lnTo>
                    <a:pt x="2563" y="1526"/>
                  </a:lnTo>
                  <a:lnTo>
                    <a:pt x="2472" y="1531"/>
                  </a:lnTo>
                  <a:lnTo>
                    <a:pt x="2377" y="1538"/>
                  </a:lnTo>
                  <a:lnTo>
                    <a:pt x="2281" y="1543"/>
                  </a:lnTo>
                  <a:lnTo>
                    <a:pt x="2183" y="1549"/>
                  </a:lnTo>
                  <a:lnTo>
                    <a:pt x="2082" y="1556"/>
                  </a:lnTo>
                  <a:lnTo>
                    <a:pt x="1979" y="1563"/>
                  </a:lnTo>
                  <a:lnTo>
                    <a:pt x="1876" y="1570"/>
                  </a:lnTo>
                  <a:lnTo>
                    <a:pt x="1773" y="1578"/>
                  </a:lnTo>
                  <a:lnTo>
                    <a:pt x="1668" y="1588"/>
                  </a:lnTo>
                  <a:lnTo>
                    <a:pt x="1563" y="1598"/>
                  </a:lnTo>
                  <a:lnTo>
                    <a:pt x="1461" y="1610"/>
                  </a:lnTo>
                  <a:lnTo>
                    <a:pt x="1358" y="1622"/>
                  </a:lnTo>
                  <a:lnTo>
                    <a:pt x="1256" y="1637"/>
                  </a:lnTo>
                  <a:lnTo>
                    <a:pt x="1157" y="1654"/>
                  </a:lnTo>
                  <a:lnTo>
                    <a:pt x="1060" y="1671"/>
                  </a:lnTo>
                  <a:lnTo>
                    <a:pt x="964" y="1691"/>
                  </a:lnTo>
                  <a:lnTo>
                    <a:pt x="873" y="1713"/>
                  </a:lnTo>
                  <a:lnTo>
                    <a:pt x="783" y="1739"/>
                  </a:lnTo>
                  <a:lnTo>
                    <a:pt x="697" y="1766"/>
                  </a:lnTo>
                  <a:lnTo>
                    <a:pt x="616" y="1794"/>
                  </a:lnTo>
                  <a:lnTo>
                    <a:pt x="540" y="1826"/>
                  </a:lnTo>
                  <a:lnTo>
                    <a:pt x="468" y="1860"/>
                  </a:lnTo>
                  <a:lnTo>
                    <a:pt x="400" y="1899"/>
                  </a:lnTo>
                  <a:lnTo>
                    <a:pt x="339" y="1940"/>
                  </a:lnTo>
                  <a:lnTo>
                    <a:pt x="284" y="1984"/>
                  </a:lnTo>
                  <a:lnTo>
                    <a:pt x="235" y="2031"/>
                  </a:lnTo>
                  <a:lnTo>
                    <a:pt x="192" y="2083"/>
                  </a:lnTo>
                  <a:lnTo>
                    <a:pt x="157" y="2137"/>
                  </a:lnTo>
                  <a:lnTo>
                    <a:pt x="128" y="2196"/>
                  </a:lnTo>
                  <a:lnTo>
                    <a:pt x="108" y="2259"/>
                  </a:lnTo>
                  <a:lnTo>
                    <a:pt x="96" y="2325"/>
                  </a:lnTo>
                  <a:lnTo>
                    <a:pt x="96" y="2323"/>
                  </a:lnTo>
                  <a:lnTo>
                    <a:pt x="93" y="2315"/>
                  </a:lnTo>
                  <a:lnTo>
                    <a:pt x="88" y="2301"/>
                  </a:lnTo>
                  <a:lnTo>
                    <a:pt x="81" y="2283"/>
                  </a:lnTo>
                  <a:lnTo>
                    <a:pt x="73" y="2261"/>
                  </a:lnTo>
                  <a:lnTo>
                    <a:pt x="64" y="2234"/>
                  </a:lnTo>
                  <a:lnTo>
                    <a:pt x="56" y="2203"/>
                  </a:lnTo>
                  <a:lnTo>
                    <a:pt x="47" y="2168"/>
                  </a:lnTo>
                  <a:lnTo>
                    <a:pt x="37" y="2129"/>
                  </a:lnTo>
                  <a:lnTo>
                    <a:pt x="29" y="2087"/>
                  </a:lnTo>
                  <a:lnTo>
                    <a:pt x="20" y="2043"/>
                  </a:lnTo>
                  <a:lnTo>
                    <a:pt x="13" y="1994"/>
                  </a:lnTo>
                  <a:lnTo>
                    <a:pt x="7" y="1943"/>
                  </a:lnTo>
                  <a:lnTo>
                    <a:pt x="3" y="1891"/>
                  </a:lnTo>
                  <a:lnTo>
                    <a:pt x="0" y="1835"/>
                  </a:lnTo>
                  <a:lnTo>
                    <a:pt x="0" y="1779"/>
                  </a:lnTo>
                  <a:lnTo>
                    <a:pt x="2" y="1720"/>
                  </a:lnTo>
                  <a:lnTo>
                    <a:pt x="8" y="1661"/>
                  </a:lnTo>
                  <a:lnTo>
                    <a:pt x="15" y="1600"/>
                  </a:lnTo>
                  <a:lnTo>
                    <a:pt x="27" y="1538"/>
                  </a:lnTo>
                  <a:lnTo>
                    <a:pt x="44" y="1475"/>
                  </a:lnTo>
                  <a:lnTo>
                    <a:pt x="62" y="1413"/>
                  </a:lnTo>
                  <a:lnTo>
                    <a:pt x="88" y="1350"/>
                  </a:lnTo>
                  <a:lnTo>
                    <a:pt x="116" y="1286"/>
                  </a:lnTo>
                  <a:lnTo>
                    <a:pt x="149" y="1225"/>
                  </a:lnTo>
                  <a:lnTo>
                    <a:pt x="189" y="1162"/>
                  </a:lnTo>
                  <a:lnTo>
                    <a:pt x="233" y="1102"/>
                  </a:lnTo>
                  <a:lnTo>
                    <a:pt x="284" y="1041"/>
                  </a:lnTo>
                  <a:lnTo>
                    <a:pt x="339" y="983"/>
                  </a:lnTo>
                  <a:lnTo>
                    <a:pt x="404" y="926"/>
                  </a:lnTo>
                  <a:lnTo>
                    <a:pt x="473" y="872"/>
                  </a:lnTo>
                  <a:lnTo>
                    <a:pt x="550" y="818"/>
                  </a:lnTo>
                  <a:lnTo>
                    <a:pt x="635" y="767"/>
                  </a:lnTo>
                  <a:lnTo>
                    <a:pt x="728" y="720"/>
                  </a:lnTo>
                  <a:lnTo>
                    <a:pt x="829" y="674"/>
                  </a:lnTo>
                  <a:lnTo>
                    <a:pt x="937" y="634"/>
                  </a:lnTo>
                  <a:lnTo>
                    <a:pt x="1055" y="595"/>
                  </a:lnTo>
                  <a:lnTo>
                    <a:pt x="1182" y="559"/>
                  </a:lnTo>
                  <a:lnTo>
                    <a:pt x="1337" y="522"/>
                  </a:lnTo>
                  <a:lnTo>
                    <a:pt x="1493" y="488"/>
                  </a:lnTo>
                  <a:lnTo>
                    <a:pt x="1648" y="458"/>
                  </a:lnTo>
                  <a:lnTo>
                    <a:pt x="1802" y="433"/>
                  </a:lnTo>
                  <a:lnTo>
                    <a:pt x="1955" y="409"/>
                  </a:lnTo>
                  <a:lnTo>
                    <a:pt x="2106" y="389"/>
                  </a:lnTo>
                  <a:lnTo>
                    <a:pt x="2256" y="370"/>
                  </a:lnTo>
                  <a:lnTo>
                    <a:pt x="2404" y="355"/>
                  </a:lnTo>
                  <a:lnTo>
                    <a:pt x="2550" y="340"/>
                  </a:lnTo>
                  <a:lnTo>
                    <a:pt x="2693" y="328"/>
                  </a:lnTo>
                  <a:lnTo>
                    <a:pt x="2833" y="318"/>
                  </a:lnTo>
                  <a:lnTo>
                    <a:pt x="2970" y="309"/>
                  </a:lnTo>
                  <a:lnTo>
                    <a:pt x="3103" y="301"/>
                  </a:lnTo>
                  <a:lnTo>
                    <a:pt x="3233" y="294"/>
                  </a:lnTo>
                  <a:lnTo>
                    <a:pt x="3360" y="287"/>
                  </a:lnTo>
                  <a:lnTo>
                    <a:pt x="3482" y="281"/>
                  </a:lnTo>
                  <a:lnTo>
                    <a:pt x="3600" y="274"/>
                  </a:lnTo>
                  <a:lnTo>
                    <a:pt x="3713" y="267"/>
                  </a:lnTo>
                  <a:lnTo>
                    <a:pt x="3821" y="259"/>
                  </a:lnTo>
                  <a:lnTo>
                    <a:pt x="3922" y="252"/>
                  </a:lnTo>
                  <a:lnTo>
                    <a:pt x="4020" y="242"/>
                  </a:lnTo>
                  <a:lnTo>
                    <a:pt x="4111" y="232"/>
                  </a:lnTo>
                  <a:lnTo>
                    <a:pt x="4196" y="220"/>
                  </a:lnTo>
                  <a:lnTo>
                    <a:pt x="4274" y="206"/>
                  </a:lnTo>
                  <a:lnTo>
                    <a:pt x="4346" y="189"/>
                  </a:lnTo>
                  <a:lnTo>
                    <a:pt x="4412" y="172"/>
                  </a:lnTo>
                  <a:lnTo>
                    <a:pt x="4469" y="152"/>
                  </a:lnTo>
                  <a:lnTo>
                    <a:pt x="4518" y="128"/>
                  </a:lnTo>
                  <a:lnTo>
                    <a:pt x="4562" y="101"/>
                  </a:lnTo>
                  <a:lnTo>
                    <a:pt x="4596" y="71"/>
                  </a:lnTo>
                  <a:lnTo>
                    <a:pt x="4621" y="37"/>
                  </a:lnTo>
                  <a:lnTo>
                    <a:pt x="4640" y="0"/>
                  </a:lnTo>
                  <a:close/>
                </a:path>
              </a:pathLst>
            </a:custGeom>
            <a:solidFill>
              <a:srgbClr val="CE543A"/>
            </a:solidFill>
            <a:ln w="25400" cap="flat" cmpd="sng" algn="ctr">
              <a:noFill/>
              <a:prstDash val="solid"/>
            </a:ln>
            <a:effectLst/>
          </p:spPr>
          <p:txBody>
            <a:bodyPr rot="0" spcFirstLastPara="0" vertOverflow="overflow" horzOverflow="overflow" vert="horz" wrap="square" lIns="96412" tIns="48205" rIns="96412" bIns="48205" numCol="1" spcCol="0" rtlCol="0" fromWordArt="0" anchor="ctr" anchorCtr="0" forceAA="0" compatLnSpc="1">
              <a:prstTxWarp prst="textNoShape">
                <a:avLst/>
              </a:prstTxWarp>
              <a:noAutofit/>
            </a:bodyPr>
            <a:lstStyle/>
            <a:p>
              <a:pPr algn="ctr">
                <a:lnSpc>
                  <a:spcPct val="120000"/>
                </a:lnSpc>
              </a:pPr>
              <a:endParaRPr lang="zh-CN" altLang="en-US" sz="2001" kern="0">
                <a:solidFill>
                  <a:schemeClr val="tx1">
                    <a:lumMod val="75000"/>
                    <a:lumOff val="25000"/>
                  </a:schemeClr>
                </a:solidFill>
                <a:latin typeface="Cambria" panose="02040503050406030204" pitchFamily="18" charset="0"/>
                <a:ea typeface="+mn-ea"/>
                <a:cs typeface="+mn-ea"/>
                <a:sym typeface="+mn-lt"/>
              </a:endParaRPr>
            </a:p>
          </p:txBody>
        </p:sp>
        <p:pic>
          <p:nvPicPr>
            <p:cNvPr id="22" name="Graphic 21" descr="Tag with solid fill">
              <a:extLst>
                <a:ext uri="{FF2B5EF4-FFF2-40B4-BE49-F238E27FC236}">
                  <a16:creationId xmlns:a16="http://schemas.microsoft.com/office/drawing/2014/main" id="{F9EAC17F-EE7C-6608-781C-09219B4D30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388863" y="2100017"/>
              <a:ext cx="525490" cy="525490"/>
            </a:xfrm>
            <a:prstGeom prst="rect">
              <a:avLst/>
            </a:prstGeom>
          </p:spPr>
        </p:pic>
        <p:pic>
          <p:nvPicPr>
            <p:cNvPr id="24" name="Graphic 23" descr="Thought outline">
              <a:extLst>
                <a:ext uri="{FF2B5EF4-FFF2-40B4-BE49-F238E27FC236}">
                  <a16:creationId xmlns:a16="http://schemas.microsoft.com/office/drawing/2014/main" id="{34223F7E-4941-9025-2D8C-03F53720EAA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85171" y="3490060"/>
              <a:ext cx="466437" cy="466437"/>
            </a:xfrm>
            <a:prstGeom prst="rect">
              <a:avLst/>
            </a:prstGeom>
          </p:spPr>
        </p:pic>
        <p:pic>
          <p:nvPicPr>
            <p:cNvPr id="28" name="Graphic 27" descr="Completed with solid fill">
              <a:extLst>
                <a:ext uri="{FF2B5EF4-FFF2-40B4-BE49-F238E27FC236}">
                  <a16:creationId xmlns:a16="http://schemas.microsoft.com/office/drawing/2014/main" id="{75BCB142-AD1F-6479-3C54-F16D3FD2DC8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32876" y="4543839"/>
              <a:ext cx="618732" cy="618732"/>
            </a:xfrm>
            <a:prstGeom prst="rect">
              <a:avLst/>
            </a:prstGeom>
          </p:spPr>
        </p:pic>
      </p:grpSp>
    </p:spTree>
    <p:extLst>
      <p:ext uri="{BB962C8B-B14F-4D97-AF65-F5344CB8AC3E}">
        <p14:creationId xmlns:p14="http://schemas.microsoft.com/office/powerpoint/2010/main" val="134193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ppt_y</p:attrName>
                                        </p:attrNameLst>
                                      </p:cBhvr>
                                      <p:tavLst>
                                        <p:tav tm="0">
                                          <p:val>
                                            <p:strVal val="#ppt_y+#ppt_h*1.125000"/>
                                          </p:val>
                                        </p:tav>
                                        <p:tav tm="100000">
                                          <p:val>
                                            <p:strVal val="#ppt_y"/>
                                          </p:val>
                                        </p:tav>
                                      </p:tavLst>
                                    </p:anim>
                                    <p:animEffect transition="in" filter="wipe(up)">
                                      <p:cBhvr>
                                        <p:cTn id="8" dur="500"/>
                                        <p:tgtEl>
                                          <p:spTgt spid="15"/>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p:tgtEl>
                                          <p:spTgt spid="17"/>
                                        </p:tgtEl>
                                        <p:attrNameLst>
                                          <p:attrName>ppt_y</p:attrName>
                                        </p:attrNameLst>
                                      </p:cBhvr>
                                      <p:tavLst>
                                        <p:tav tm="0">
                                          <p:val>
                                            <p:strVal val="#ppt_y+#ppt_h*1.125000"/>
                                          </p:val>
                                        </p:tav>
                                        <p:tav tm="100000">
                                          <p:val>
                                            <p:strVal val="#ppt_y"/>
                                          </p:val>
                                        </p:tav>
                                      </p:tavLst>
                                    </p:anim>
                                    <p:animEffect transition="in" filter="wipe(up)">
                                      <p:cBhvr>
                                        <p:cTn id="13" dur="500"/>
                                        <p:tgtEl>
                                          <p:spTgt spid="17"/>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p:tgtEl>
                                          <p:spTgt spid="18"/>
                                        </p:tgtEl>
                                        <p:attrNameLst>
                                          <p:attrName>ppt_y</p:attrName>
                                        </p:attrNameLst>
                                      </p:cBhvr>
                                      <p:tavLst>
                                        <p:tav tm="0">
                                          <p:val>
                                            <p:strVal val="#ppt_y-#ppt_h*1.125000"/>
                                          </p:val>
                                        </p:tav>
                                        <p:tav tm="100000">
                                          <p:val>
                                            <p:strVal val="#ppt_y"/>
                                          </p:val>
                                        </p:tav>
                                      </p:tavLst>
                                    </p:anim>
                                    <p:animEffect transition="in" filter="wipe(down)">
                                      <p:cBhvr>
                                        <p:cTn id="17" dur="500"/>
                                        <p:tgtEl>
                                          <p:spTgt spid="18"/>
                                        </p:tgtEl>
                                      </p:cBhvr>
                                    </p:animEffect>
                                  </p:childTnLst>
                                </p:cTn>
                              </p:par>
                            </p:childTnLst>
                          </p:cTn>
                        </p:par>
                        <p:par>
                          <p:cTn id="18" fill="hold">
                            <p:stCondLst>
                              <p:cond delay="1000"/>
                            </p:stCondLst>
                            <p:childTnLst>
                              <p:par>
                                <p:cTn id="19" presetID="12" presetClass="entr" presetSubtype="4"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p:tgtEl>
                                          <p:spTgt spid="19"/>
                                        </p:tgtEl>
                                        <p:attrNameLst>
                                          <p:attrName>ppt_y</p:attrName>
                                        </p:attrNameLst>
                                      </p:cBhvr>
                                      <p:tavLst>
                                        <p:tav tm="0">
                                          <p:val>
                                            <p:strVal val="#ppt_y+#ppt_h*1.125000"/>
                                          </p:val>
                                        </p:tav>
                                        <p:tav tm="100000">
                                          <p:val>
                                            <p:strVal val="#ppt_y"/>
                                          </p:val>
                                        </p:tav>
                                      </p:tavLst>
                                    </p:anim>
                                    <p:animEffect transition="in" filter="wipe(up)">
                                      <p:cBhvr>
                                        <p:cTn id="22" dur="500"/>
                                        <p:tgtEl>
                                          <p:spTgt spid="19"/>
                                        </p:tgtEl>
                                      </p:cBhvr>
                                    </p:animEffect>
                                  </p:childTnLst>
                                </p:cTn>
                              </p:par>
                              <p:par>
                                <p:cTn id="23" presetID="1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p:tgtEl>
                                          <p:spTgt spid="20"/>
                                        </p:tgtEl>
                                        <p:attrNameLst>
                                          <p:attrName>ppt_y</p:attrName>
                                        </p:attrNameLst>
                                      </p:cBhvr>
                                      <p:tavLst>
                                        <p:tav tm="0">
                                          <p:val>
                                            <p:strVal val="#ppt_y-#ppt_h*1.125000"/>
                                          </p:val>
                                        </p:tav>
                                        <p:tav tm="100000">
                                          <p:val>
                                            <p:strVal val="#ppt_y"/>
                                          </p:val>
                                        </p:tav>
                                      </p:tavLst>
                                    </p:anim>
                                    <p:animEffect transition="in" filter="wipe(down)">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F86CCB2C-A0F2-C85B-60FF-1D68A262EFC4}"/>
              </a:ext>
            </a:extLst>
          </p:cNvPr>
          <p:cNvSpPr>
            <a:spLocks noGrp="1"/>
          </p:cNvSpPr>
          <p:nvPr>
            <p:ph type="body" sz="quarter" idx="10"/>
          </p:nvPr>
        </p:nvSpPr>
        <p:spPr>
          <a:xfrm>
            <a:off x="390525" y="328882"/>
            <a:ext cx="9294651" cy="512493"/>
          </a:xfrm>
        </p:spPr>
        <p:txBody>
          <a:bodyPr>
            <a:normAutofit fontScale="92500"/>
          </a:bodyPr>
          <a:lstStyle/>
          <a:p>
            <a:pPr>
              <a:lnSpc>
                <a:spcPct val="100000"/>
              </a:lnSpc>
              <a:spcBef>
                <a:spcPts val="0"/>
              </a:spcBef>
            </a:pPr>
            <a:r>
              <a:rPr lang="en-US" sz="2400" dirty="0"/>
              <a:t>Notice Provision under FIDIC 2017 – So what has changed?</a:t>
            </a:r>
            <a:endParaRPr lang="en-GB" sz="2400" dirty="0"/>
          </a:p>
        </p:txBody>
      </p:sp>
      <p:sp>
        <p:nvSpPr>
          <p:cNvPr id="7" name="TextBox 6">
            <a:extLst>
              <a:ext uri="{FF2B5EF4-FFF2-40B4-BE49-F238E27FC236}">
                <a16:creationId xmlns:a16="http://schemas.microsoft.com/office/drawing/2014/main" id="{2C7CD0F5-3C28-FCBC-2C06-0C4E5C02702C}"/>
              </a:ext>
            </a:extLst>
          </p:cNvPr>
          <p:cNvSpPr txBox="1"/>
          <p:nvPr/>
        </p:nvSpPr>
        <p:spPr>
          <a:xfrm>
            <a:off x="390525" y="1556350"/>
            <a:ext cx="3383280" cy="4690451"/>
          </a:xfrm>
          <a:prstGeom prst="rect">
            <a:avLst/>
          </a:prstGeom>
          <a:noFill/>
        </p:spPr>
        <p:txBody>
          <a:bodyPr wrap="square">
            <a:spAutoFit/>
          </a:bodyPr>
          <a:lstStyle/>
          <a:p>
            <a:pPr marR="0" lvl="0" algn="just">
              <a:lnSpc>
                <a:spcPct val="107000"/>
              </a:lnSpc>
              <a:spcBef>
                <a:spcPts val="0"/>
              </a:spcBef>
              <a:spcAft>
                <a:spcPts val="800"/>
              </a:spcAft>
            </a:pPr>
            <a:r>
              <a:rPr lang="en-GB" sz="1400" dirty="0">
                <a:effectLst/>
                <a:ea typeface="Calibri" panose="020F0502020204030204" pitchFamily="34" charset="0"/>
                <a:cs typeface="Times New Roman" panose="02020603050405020304" pitchFamily="18" charset="0"/>
              </a:rPr>
              <a:t>In this case, Maeda was appointed main contractor for the tunnelling aspects of the project and subcontracted certain diaphragm wall work to Bauer. During the course of the works, Bauer encountered unforeseen ground conditions and claimed additional payment from Maeda. </a:t>
            </a:r>
            <a:r>
              <a:rPr lang="en-GB" sz="1400" dirty="0">
                <a:solidFill>
                  <a:schemeClr val="tx2"/>
                </a:solidFill>
                <a:effectLst/>
                <a:ea typeface="Calibri" panose="020F0502020204030204" pitchFamily="34" charset="0"/>
                <a:cs typeface="Times New Roman" panose="02020603050405020304" pitchFamily="18" charset="0"/>
              </a:rPr>
              <a:t>Bauer initially claimed that the additional work required to overcome the changed ground conditions amounted to a variation under the subcontract and relied solely on the variation clause in the sub-contract as the contractual/legal basis for the claim</a:t>
            </a:r>
            <a:r>
              <a:rPr lang="en-GB" sz="1400" dirty="0">
                <a:effectLst/>
                <a:ea typeface="Calibri" panose="020F0502020204030204" pitchFamily="34" charset="0"/>
                <a:cs typeface="Times New Roman" panose="02020603050405020304" pitchFamily="18" charset="0"/>
              </a:rPr>
              <a:t>. </a:t>
            </a:r>
            <a:r>
              <a:rPr lang="en-GB" sz="1400" dirty="0">
                <a:solidFill>
                  <a:schemeClr val="tx2"/>
                </a:solidFill>
                <a:effectLst/>
                <a:ea typeface="Calibri" panose="020F0502020204030204" pitchFamily="34" charset="0"/>
                <a:cs typeface="Times New Roman" panose="02020603050405020304" pitchFamily="18" charset="0"/>
              </a:rPr>
              <a:t>However, by the time the claim had reached arbitration, Bauer had expanded its grounds of claim to include the clause under the sub-contract dealing with unforeseen ground conditions</a:t>
            </a:r>
            <a:r>
              <a:rPr lang="en-GB" sz="1400" dirty="0">
                <a:effectLst/>
                <a:ea typeface="Calibri" panose="020F0502020204030204" pitchFamily="34" charset="0"/>
                <a:cs typeface="Times New Roman" panose="02020603050405020304" pitchFamily="18" charset="0"/>
              </a:rPr>
              <a:t>.</a:t>
            </a:r>
          </a:p>
        </p:txBody>
      </p:sp>
      <p:sp>
        <p:nvSpPr>
          <p:cNvPr id="9" name="TextBox 8">
            <a:extLst>
              <a:ext uri="{FF2B5EF4-FFF2-40B4-BE49-F238E27FC236}">
                <a16:creationId xmlns:a16="http://schemas.microsoft.com/office/drawing/2014/main" id="{5111F92F-51A8-FAA5-1CE6-04525DDD1644}"/>
              </a:ext>
            </a:extLst>
          </p:cNvPr>
          <p:cNvSpPr txBox="1"/>
          <p:nvPr/>
        </p:nvSpPr>
        <p:spPr>
          <a:xfrm>
            <a:off x="4299079" y="1556350"/>
            <a:ext cx="3380014" cy="3078792"/>
          </a:xfrm>
          <a:prstGeom prst="rect">
            <a:avLst/>
          </a:prstGeom>
          <a:noFill/>
        </p:spPr>
        <p:txBody>
          <a:bodyPr wrap="square">
            <a:spAutoFit/>
          </a:bodyPr>
          <a:lstStyle>
            <a:defPPr>
              <a:defRPr lang="en-US"/>
            </a:defPPr>
            <a:lvl1pPr marR="0" lvl="0" algn="just">
              <a:lnSpc>
                <a:spcPct val="107000"/>
              </a:lnSpc>
              <a:spcBef>
                <a:spcPts val="0"/>
              </a:spcBef>
              <a:spcAft>
                <a:spcPts val="800"/>
              </a:spcAft>
              <a:defRPr sz="1400">
                <a:effectLst/>
                <a:ea typeface="Calibri" panose="020F0502020204030204" pitchFamily="34" charset="0"/>
                <a:cs typeface="Times New Roman" panose="02020603050405020304" pitchFamily="18" charset="0"/>
              </a:defRPr>
            </a:lvl1pPr>
          </a:lstStyle>
          <a:p>
            <a:r>
              <a:rPr lang="en-GB" dirty="0"/>
              <a:t>The claims notification provision under the subcontract required Bauer to give a notice of claim within 14 days of the event or matter giving rise to the claim. A further notice, described as a condition precedent to entitlement, was to be given 28 days later setting out the </a:t>
            </a:r>
            <a:r>
              <a:rPr lang="en-GB" i="1" dirty="0">
                <a:solidFill>
                  <a:schemeClr val="tx2"/>
                </a:solidFill>
              </a:rPr>
              <a:t>‘contractual basis together with full detailed particulars and the evaluation of the claim</a:t>
            </a:r>
            <a:r>
              <a:rPr lang="en-GB" dirty="0">
                <a:solidFill>
                  <a:schemeClr val="tx2"/>
                </a:solidFill>
              </a:rPr>
              <a:t>’</a:t>
            </a:r>
            <a:r>
              <a:rPr lang="en-GB" dirty="0"/>
              <a:t>. The contract also made clear that Bauer would have no right to any additional payment unless the claims notification procedure had been ‘strictly complied with’.</a:t>
            </a:r>
          </a:p>
        </p:txBody>
      </p:sp>
      <p:sp>
        <p:nvSpPr>
          <p:cNvPr id="11" name="TextBox 10">
            <a:extLst>
              <a:ext uri="{FF2B5EF4-FFF2-40B4-BE49-F238E27FC236}">
                <a16:creationId xmlns:a16="http://schemas.microsoft.com/office/drawing/2014/main" id="{EE9FA072-5376-1F04-62C7-54EE3DDCA44F}"/>
              </a:ext>
            </a:extLst>
          </p:cNvPr>
          <p:cNvSpPr txBox="1"/>
          <p:nvPr/>
        </p:nvSpPr>
        <p:spPr>
          <a:xfrm>
            <a:off x="8307002" y="1556350"/>
            <a:ext cx="3383280" cy="3405356"/>
          </a:xfrm>
          <a:prstGeom prst="rect">
            <a:avLst/>
          </a:prstGeom>
          <a:noFill/>
        </p:spPr>
        <p:txBody>
          <a:bodyPr wrap="square">
            <a:spAutoFit/>
          </a:bodyPr>
          <a:lstStyle>
            <a:defPPr>
              <a:defRPr lang="en-US"/>
            </a:defPPr>
            <a:lvl1pPr marR="0" lvl="0" algn="just">
              <a:lnSpc>
                <a:spcPct val="107000"/>
              </a:lnSpc>
              <a:spcBef>
                <a:spcPts val="0"/>
              </a:spcBef>
              <a:spcAft>
                <a:spcPts val="800"/>
              </a:spcAft>
              <a:defRPr sz="1400">
                <a:effectLst/>
                <a:ea typeface="Calibri" panose="020F0502020204030204" pitchFamily="34" charset="0"/>
                <a:cs typeface="Times New Roman" panose="02020603050405020304" pitchFamily="18" charset="0"/>
              </a:defRPr>
            </a:lvl1pPr>
          </a:lstStyle>
          <a:p>
            <a:r>
              <a:rPr lang="en-GB" dirty="0"/>
              <a:t>It was common ground that Bauer’s initial notices of claim referred only to the variation provision of the subcontract as the basis for the claim. Consequently, Maeda argued that Bauer’s claim under the unforeseen ground conditions clause was therefore barred. </a:t>
            </a:r>
          </a:p>
          <a:p>
            <a:r>
              <a:rPr lang="en-GB" dirty="0"/>
              <a:t>The arbitrator rejected this challenge, noting that it was unrealistic to expect a party to finalise its legal case within the period provided for notification of a claim. It was sufficient in his view for the factual basis of a claim to be communicated in the notice. </a:t>
            </a:r>
          </a:p>
        </p:txBody>
      </p:sp>
      <p:cxnSp>
        <p:nvCxnSpPr>
          <p:cNvPr id="3" name="Straight Connector 2">
            <a:extLst>
              <a:ext uri="{FF2B5EF4-FFF2-40B4-BE49-F238E27FC236}">
                <a16:creationId xmlns:a16="http://schemas.microsoft.com/office/drawing/2014/main" id="{E13016F0-C11F-82B6-EF8F-F6A6C446E98C}"/>
              </a:ext>
            </a:extLst>
          </p:cNvPr>
          <p:cNvCxnSpPr/>
          <p:nvPr/>
        </p:nvCxnSpPr>
        <p:spPr>
          <a:xfrm>
            <a:off x="4040155" y="1474237"/>
            <a:ext cx="0" cy="4903193"/>
          </a:xfrm>
          <a:prstGeom prst="line">
            <a:avLst/>
          </a:prstGeom>
          <a:ln w="19050">
            <a:solidFill>
              <a:srgbClr val="CE543A"/>
            </a:solidFill>
            <a:prstDash val="lgDashDot"/>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29A5DA9-0AD9-6396-C6DC-40E91C613C17}"/>
              </a:ext>
            </a:extLst>
          </p:cNvPr>
          <p:cNvCxnSpPr/>
          <p:nvPr/>
        </p:nvCxnSpPr>
        <p:spPr>
          <a:xfrm>
            <a:off x="7943461" y="1474237"/>
            <a:ext cx="0" cy="4903193"/>
          </a:xfrm>
          <a:prstGeom prst="line">
            <a:avLst/>
          </a:prstGeom>
          <a:ln w="19050">
            <a:solidFill>
              <a:srgbClr val="CE543A"/>
            </a:solidFill>
            <a:prstDash val="lg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626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89A0CE8-E066-E2B1-FF57-314130EDD0A5}"/>
              </a:ext>
            </a:extLst>
          </p:cNvPr>
          <p:cNvSpPr>
            <a:spLocks noGrp="1"/>
          </p:cNvSpPr>
          <p:nvPr>
            <p:ph sz="quarter" idx="13"/>
          </p:nvPr>
        </p:nvSpPr>
        <p:spPr>
          <a:xfrm>
            <a:off x="390525" y="1500997"/>
            <a:ext cx="11410950" cy="4619886"/>
          </a:xfrm>
        </p:spPr>
        <p:txBody>
          <a:bodyPr/>
          <a:lstStyle/>
          <a:p>
            <a:pPr marL="342900" indent="-342900" algn="just">
              <a:buFont typeface="Arial" panose="020B0604020202020204" pitchFamily="34" charset="0"/>
              <a:buChar char="•"/>
            </a:pPr>
            <a:r>
              <a:rPr lang="en-US" sz="1800" dirty="0"/>
              <a:t>On appeal to the High Court, the court overturned the decision of the Arbitrator finding that the language of the contract was clear and unambiguous in requiring Bauer to strictly comply with the notice provision and therefore Bauer was precluded from advancing its claims on grounds other than those relied in its Notice of Claim to the Engineer. Bauer appealed to the Court of Appeal and the Court of Appeal upheld the decision of the High Court. </a:t>
            </a:r>
          </a:p>
          <a:p>
            <a:pPr marL="342900" indent="-342900" algn="just">
              <a:buFont typeface="Arial" panose="020B0604020202020204" pitchFamily="34" charset="0"/>
              <a:buChar char="•"/>
            </a:pPr>
            <a:r>
              <a:rPr lang="en-US" sz="1800" dirty="0"/>
              <a:t>The Court of Appeal held that the notice provisions should be given its clear and literal meaning, rather than the purposive approach adopted by the Arbitrator. The Court recognised three commercial reasons for strictly requiring the contractual basis of a claim to be notified at the outset as (i) it would allow Maeda as the contractor to investigate Bauer’s claim; (ii) it would provide parties with finality, in ensuring new claims based on different contractual provisions are not advanced years down the line; and (iii) it would allow Maeda to identify whether Bauer’s claim needed to be ‘passed up the line’ to Maeda’s ultimate employer.</a:t>
            </a:r>
          </a:p>
          <a:p>
            <a:pPr marL="342900" indent="-342900" algn="just">
              <a:buFont typeface="Arial" panose="020B0604020202020204" pitchFamily="34" charset="0"/>
              <a:buChar char="•"/>
            </a:pPr>
            <a:r>
              <a:rPr lang="en-US" sz="1800" dirty="0"/>
              <a:t>Do you agree with the decision of the Court of Appeal?</a:t>
            </a:r>
          </a:p>
        </p:txBody>
      </p:sp>
      <p:sp>
        <p:nvSpPr>
          <p:cNvPr id="5" name="Text Placeholder 1">
            <a:extLst>
              <a:ext uri="{FF2B5EF4-FFF2-40B4-BE49-F238E27FC236}">
                <a16:creationId xmlns:a16="http://schemas.microsoft.com/office/drawing/2014/main" id="{E1A7BC7A-3239-6435-DA2C-B304162B005B}"/>
              </a:ext>
            </a:extLst>
          </p:cNvPr>
          <p:cNvSpPr>
            <a:spLocks noGrp="1"/>
          </p:cNvSpPr>
          <p:nvPr>
            <p:ph type="body" sz="quarter" idx="10"/>
          </p:nvPr>
        </p:nvSpPr>
        <p:spPr>
          <a:xfrm>
            <a:off x="390525" y="328882"/>
            <a:ext cx="9294651" cy="512493"/>
          </a:xfrm>
        </p:spPr>
        <p:txBody>
          <a:bodyPr>
            <a:normAutofit fontScale="92500"/>
          </a:bodyPr>
          <a:lstStyle/>
          <a:p>
            <a:pPr>
              <a:lnSpc>
                <a:spcPct val="100000"/>
              </a:lnSpc>
              <a:spcBef>
                <a:spcPts val="0"/>
              </a:spcBef>
            </a:pPr>
            <a:r>
              <a:rPr lang="en-US" sz="2400" dirty="0"/>
              <a:t>Notice Provision under FIDIC 2017 – So what has changed?</a:t>
            </a:r>
            <a:endParaRPr lang="en-GB" sz="2400" dirty="0"/>
          </a:p>
        </p:txBody>
      </p:sp>
    </p:spTree>
    <p:extLst>
      <p:ext uri="{BB962C8B-B14F-4D97-AF65-F5344CB8AC3E}">
        <p14:creationId xmlns:p14="http://schemas.microsoft.com/office/powerpoint/2010/main" val="820095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0EAF21-84B5-B74D-43C1-4E5024D68102}"/>
              </a:ext>
            </a:extLst>
          </p:cNvPr>
          <p:cNvSpPr>
            <a:spLocks noGrp="1"/>
          </p:cNvSpPr>
          <p:nvPr>
            <p:ph type="body" sz="quarter" idx="11"/>
          </p:nvPr>
        </p:nvSpPr>
        <p:spPr>
          <a:xfrm>
            <a:off x="390525" y="1148955"/>
            <a:ext cx="9194800" cy="412182"/>
          </a:xfrm>
        </p:spPr>
        <p:txBody>
          <a:bodyPr/>
          <a:lstStyle/>
          <a:p>
            <a:r>
              <a:rPr lang="en-US" dirty="0"/>
              <a:t>Practical Implications/Lessons for Parties</a:t>
            </a:r>
            <a:endParaRPr lang="en-GB" dirty="0"/>
          </a:p>
        </p:txBody>
      </p:sp>
      <p:grpSp>
        <p:nvGrpSpPr>
          <p:cNvPr id="5" name="Group 4">
            <a:extLst>
              <a:ext uri="{FF2B5EF4-FFF2-40B4-BE49-F238E27FC236}">
                <a16:creationId xmlns:a16="http://schemas.microsoft.com/office/drawing/2014/main" id="{FB7DF9C1-D83F-DD9C-3E30-C0B3B4DED4BA}"/>
              </a:ext>
            </a:extLst>
          </p:cNvPr>
          <p:cNvGrpSpPr/>
          <p:nvPr/>
        </p:nvGrpSpPr>
        <p:grpSpPr>
          <a:xfrm>
            <a:off x="770844" y="2138401"/>
            <a:ext cx="10182503" cy="4085670"/>
            <a:chOff x="1027791" y="1777448"/>
            <a:chExt cx="10519595" cy="4261669"/>
          </a:xfrm>
        </p:grpSpPr>
        <p:sp>
          <p:nvSpPr>
            <p:cNvPr id="6" name="Oval 12">
              <a:extLst>
                <a:ext uri="{FF2B5EF4-FFF2-40B4-BE49-F238E27FC236}">
                  <a16:creationId xmlns:a16="http://schemas.microsoft.com/office/drawing/2014/main" id="{09E88E51-0EF6-2337-B13A-29CEEE68BD87}"/>
                </a:ext>
              </a:extLst>
            </p:cNvPr>
            <p:cNvSpPr>
              <a:spLocks noChangeArrowheads="1"/>
            </p:cNvSpPr>
            <p:nvPr/>
          </p:nvSpPr>
          <p:spPr bwMode="auto">
            <a:xfrm>
              <a:off x="1027791" y="3172126"/>
              <a:ext cx="1315147" cy="1317257"/>
            </a:xfrm>
            <a:prstGeom prst="ellipse">
              <a:avLst/>
            </a:prstGeom>
            <a:noFill/>
            <a:ln w="15875" cap="flat">
              <a:solidFill>
                <a:srgbClr val="009CDC"/>
              </a:solidFill>
              <a:prstDash val="solid"/>
              <a:miter lim="800000"/>
              <a:headEnd/>
              <a:tailEnd/>
            </a:ln>
            <a:effectLst/>
          </p:spPr>
          <p:txBody>
            <a:bodyPr vert="horz" wrap="square" lIns="68580" tIns="34290" rIns="68580" bIns="34290" numCol="1" anchor="t" anchorCtr="0" compatLnSpc="1">
              <a:prstTxWarp prst="textNoShape">
                <a:avLst/>
              </a:prstTxWarp>
            </a:bodyPr>
            <a:lstStyle/>
            <a:p>
              <a:endParaRPr lang="en-US" sz="1350" dirty="0">
                <a:solidFill>
                  <a:prstClr val="black"/>
                </a:solidFill>
              </a:endParaRPr>
            </a:p>
          </p:txBody>
        </p:sp>
        <p:sp>
          <p:nvSpPr>
            <p:cNvPr id="7" name="Oval 11">
              <a:extLst>
                <a:ext uri="{FF2B5EF4-FFF2-40B4-BE49-F238E27FC236}">
                  <a16:creationId xmlns:a16="http://schemas.microsoft.com/office/drawing/2014/main" id="{6B3AF4F5-3DBC-4F3D-6D5B-E378E97BAFAB}"/>
                </a:ext>
              </a:extLst>
            </p:cNvPr>
            <p:cNvSpPr>
              <a:spLocks noChangeArrowheads="1"/>
            </p:cNvSpPr>
            <p:nvPr/>
          </p:nvSpPr>
          <p:spPr bwMode="auto">
            <a:xfrm>
              <a:off x="1157613" y="3301951"/>
              <a:ext cx="1055494" cy="1057606"/>
            </a:xfrm>
            <a:prstGeom prst="ellipse">
              <a:avLst/>
            </a:prstGeom>
            <a:solidFill>
              <a:srgbClr val="CE543A"/>
            </a:solidFill>
            <a:ln w="15875" cap="flat">
              <a:noFill/>
              <a:prstDash val="solid"/>
              <a:miter lim="800000"/>
              <a:headEnd/>
              <a:tailEnd/>
            </a:ln>
            <a:effectLst/>
            <a:scene3d>
              <a:camera prst="orthographicFront"/>
              <a:lightRig rig="threePt" dir="t"/>
            </a:scene3d>
            <a:sp3d>
              <a:bevelT w="50800" h="50800"/>
            </a:sp3d>
          </p:spPr>
          <p:txBody>
            <a:bodyPr vert="horz" wrap="square" lIns="68580" tIns="34290" rIns="68580" bIns="34290" numCol="1" anchor="t" anchorCtr="0" compatLnSpc="1">
              <a:prstTxWarp prst="textNoShape">
                <a:avLst/>
              </a:prstTxWarp>
            </a:bodyPr>
            <a:lstStyle/>
            <a:p>
              <a:endParaRPr lang="en-US" sz="1350" dirty="0">
                <a:solidFill>
                  <a:prstClr val="black"/>
                </a:solidFill>
              </a:endParaRPr>
            </a:p>
          </p:txBody>
        </p:sp>
        <p:cxnSp>
          <p:nvCxnSpPr>
            <p:cNvPr id="8" name="Straight Connector 7">
              <a:extLst>
                <a:ext uri="{FF2B5EF4-FFF2-40B4-BE49-F238E27FC236}">
                  <a16:creationId xmlns:a16="http://schemas.microsoft.com/office/drawing/2014/main" id="{CC710E94-B444-40F9-6FE3-C5CDA03AB173}"/>
                </a:ext>
              </a:extLst>
            </p:cNvPr>
            <p:cNvCxnSpPr/>
            <p:nvPr/>
          </p:nvCxnSpPr>
          <p:spPr>
            <a:xfrm>
              <a:off x="1387688" y="2026298"/>
              <a:ext cx="0" cy="1210123"/>
            </a:xfrm>
            <a:prstGeom prst="line">
              <a:avLst/>
            </a:prstGeom>
            <a:ln>
              <a:solidFill>
                <a:srgbClr val="009CDC"/>
              </a:solidFill>
              <a:headEnd type="oval"/>
            </a:ln>
          </p:spPr>
          <p:style>
            <a:lnRef idx="1">
              <a:schemeClr val="accent1"/>
            </a:lnRef>
            <a:fillRef idx="0">
              <a:schemeClr val="accent1"/>
            </a:fillRef>
            <a:effectRef idx="0">
              <a:schemeClr val="accent1"/>
            </a:effectRef>
            <a:fontRef idx="minor">
              <a:schemeClr val="tx1"/>
            </a:fontRef>
          </p:style>
        </p:cxnSp>
        <p:sp>
          <p:nvSpPr>
            <p:cNvPr id="9" name="Oval 14">
              <a:extLst>
                <a:ext uri="{FF2B5EF4-FFF2-40B4-BE49-F238E27FC236}">
                  <a16:creationId xmlns:a16="http://schemas.microsoft.com/office/drawing/2014/main" id="{2BD6FFDC-41DB-FE0E-70F8-A59FD32A279F}"/>
                </a:ext>
              </a:extLst>
            </p:cNvPr>
            <p:cNvSpPr>
              <a:spLocks noChangeArrowheads="1"/>
            </p:cNvSpPr>
            <p:nvPr/>
          </p:nvSpPr>
          <p:spPr bwMode="auto">
            <a:xfrm>
              <a:off x="3053178" y="3173181"/>
              <a:ext cx="1311980" cy="1315147"/>
            </a:xfrm>
            <a:prstGeom prst="ellipse">
              <a:avLst/>
            </a:prstGeom>
            <a:noFill/>
            <a:ln w="15875" cap="flat">
              <a:solidFill>
                <a:srgbClr val="CE543A"/>
              </a:solidFill>
              <a:prstDash val="solid"/>
              <a:miter lim="800000"/>
              <a:headEnd/>
              <a:tailEnd/>
            </a:ln>
            <a:effec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0" name="Oval 13">
              <a:extLst>
                <a:ext uri="{FF2B5EF4-FFF2-40B4-BE49-F238E27FC236}">
                  <a16:creationId xmlns:a16="http://schemas.microsoft.com/office/drawing/2014/main" id="{FAD8E5B6-3B24-0624-5DE1-F057FD60CD3B}"/>
                </a:ext>
              </a:extLst>
            </p:cNvPr>
            <p:cNvSpPr>
              <a:spLocks noChangeArrowheads="1"/>
            </p:cNvSpPr>
            <p:nvPr/>
          </p:nvSpPr>
          <p:spPr bwMode="auto">
            <a:xfrm>
              <a:off x="3181949" y="3300896"/>
              <a:ext cx="1054439" cy="1059716"/>
            </a:xfrm>
            <a:prstGeom prst="ellipse">
              <a:avLst/>
            </a:prstGeom>
            <a:solidFill>
              <a:srgbClr val="009CDC"/>
            </a:solidFill>
            <a:ln w="15875" cap="flat">
              <a:noFill/>
              <a:prstDash val="solid"/>
              <a:miter lim="800000"/>
              <a:headEnd/>
              <a:tailEnd/>
            </a:ln>
            <a:effectLst/>
            <a:scene3d>
              <a:camera prst="orthographicFront"/>
              <a:lightRig rig="threePt" dir="t"/>
            </a:scene3d>
            <a:sp3d>
              <a:bevelT w="50800" h="50800"/>
            </a:sp3d>
          </p:spPr>
          <p:txBody>
            <a:bodyPr vert="horz" wrap="square" lIns="68580" tIns="34290" rIns="68580" bIns="34290" numCol="1" anchor="t" anchorCtr="0" compatLnSpc="1">
              <a:prstTxWarp prst="textNoShape">
                <a:avLst/>
              </a:prstTxWarp>
            </a:bodyPr>
            <a:lstStyle/>
            <a:p>
              <a:endParaRPr lang="en-US" sz="1350" dirty="0">
                <a:solidFill>
                  <a:prstClr val="black"/>
                </a:solidFill>
              </a:endParaRPr>
            </a:p>
          </p:txBody>
        </p:sp>
        <p:cxnSp>
          <p:nvCxnSpPr>
            <p:cNvPr id="11" name="Straight Connector 10">
              <a:extLst>
                <a:ext uri="{FF2B5EF4-FFF2-40B4-BE49-F238E27FC236}">
                  <a16:creationId xmlns:a16="http://schemas.microsoft.com/office/drawing/2014/main" id="{00D78E50-5D5C-7C24-685E-D370F91CBA70}"/>
                </a:ext>
              </a:extLst>
            </p:cNvPr>
            <p:cNvCxnSpPr/>
            <p:nvPr/>
          </p:nvCxnSpPr>
          <p:spPr>
            <a:xfrm>
              <a:off x="3278344" y="4359557"/>
              <a:ext cx="0" cy="1220203"/>
            </a:xfrm>
            <a:prstGeom prst="line">
              <a:avLst/>
            </a:prstGeom>
            <a:ln>
              <a:solidFill>
                <a:srgbClr val="CE543A"/>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2" name="Oval 16">
              <a:extLst>
                <a:ext uri="{FF2B5EF4-FFF2-40B4-BE49-F238E27FC236}">
                  <a16:creationId xmlns:a16="http://schemas.microsoft.com/office/drawing/2014/main" id="{9312514F-7241-F397-E609-BA45B5CEBC07}"/>
                </a:ext>
              </a:extLst>
            </p:cNvPr>
            <p:cNvSpPr>
              <a:spLocks noChangeArrowheads="1"/>
            </p:cNvSpPr>
            <p:nvPr/>
          </p:nvSpPr>
          <p:spPr bwMode="auto">
            <a:xfrm>
              <a:off x="5120443" y="3172126"/>
              <a:ext cx="1311980" cy="1317257"/>
            </a:xfrm>
            <a:prstGeom prst="ellipse">
              <a:avLst/>
            </a:prstGeom>
            <a:noFill/>
            <a:ln w="15875" cap="flat">
              <a:solidFill>
                <a:srgbClr val="009CDC"/>
              </a:solidFill>
              <a:prstDash val="solid"/>
              <a:miter lim="800000"/>
              <a:headEnd/>
              <a:tailEnd/>
            </a:ln>
            <a:effec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3" name="Oval 15">
              <a:extLst>
                <a:ext uri="{FF2B5EF4-FFF2-40B4-BE49-F238E27FC236}">
                  <a16:creationId xmlns:a16="http://schemas.microsoft.com/office/drawing/2014/main" id="{9E0A6432-89B0-AEEF-5864-D1C90204B117}"/>
                </a:ext>
              </a:extLst>
            </p:cNvPr>
            <p:cNvSpPr>
              <a:spLocks noChangeArrowheads="1"/>
            </p:cNvSpPr>
            <p:nvPr/>
          </p:nvSpPr>
          <p:spPr bwMode="auto">
            <a:xfrm>
              <a:off x="5248686" y="3301951"/>
              <a:ext cx="1055494" cy="1057606"/>
            </a:xfrm>
            <a:prstGeom prst="ellipse">
              <a:avLst/>
            </a:prstGeom>
            <a:solidFill>
              <a:srgbClr val="CE543A"/>
            </a:solidFill>
            <a:ln w="15875" cap="flat">
              <a:noFill/>
              <a:prstDash val="solid"/>
              <a:miter lim="800000"/>
              <a:headEnd/>
              <a:tailEnd/>
            </a:ln>
            <a:effectLst/>
            <a:scene3d>
              <a:camera prst="orthographicFront"/>
              <a:lightRig rig="threePt" dir="t"/>
            </a:scene3d>
            <a:sp3d>
              <a:bevelT w="50800" h="50800"/>
            </a:sp3d>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cxnSp>
          <p:nvCxnSpPr>
            <p:cNvPr id="14" name="Straight Connector 13">
              <a:extLst>
                <a:ext uri="{FF2B5EF4-FFF2-40B4-BE49-F238E27FC236}">
                  <a16:creationId xmlns:a16="http://schemas.microsoft.com/office/drawing/2014/main" id="{F62D70BA-7312-5249-F392-0EDE22D3D31E}"/>
                </a:ext>
              </a:extLst>
            </p:cNvPr>
            <p:cNvCxnSpPr/>
            <p:nvPr/>
          </p:nvCxnSpPr>
          <p:spPr>
            <a:xfrm>
              <a:off x="5429831" y="2026298"/>
              <a:ext cx="0" cy="1241990"/>
            </a:xfrm>
            <a:prstGeom prst="line">
              <a:avLst/>
            </a:prstGeom>
            <a:ln>
              <a:solidFill>
                <a:srgbClr val="009CDC"/>
              </a:solidFill>
              <a:headEnd type="oval"/>
            </a:ln>
          </p:spPr>
          <p:style>
            <a:lnRef idx="1">
              <a:schemeClr val="accent1"/>
            </a:lnRef>
            <a:fillRef idx="0">
              <a:schemeClr val="accent1"/>
            </a:fillRef>
            <a:effectRef idx="0">
              <a:schemeClr val="accent1"/>
            </a:effectRef>
            <a:fontRef idx="minor">
              <a:schemeClr val="tx1"/>
            </a:fontRef>
          </p:style>
        </p:cxnSp>
        <p:sp>
          <p:nvSpPr>
            <p:cNvPr id="15" name="Oval 20">
              <a:extLst>
                <a:ext uri="{FF2B5EF4-FFF2-40B4-BE49-F238E27FC236}">
                  <a16:creationId xmlns:a16="http://schemas.microsoft.com/office/drawing/2014/main" id="{735A58EA-A5D5-6E1A-FD3F-742F34453599}"/>
                </a:ext>
              </a:extLst>
            </p:cNvPr>
            <p:cNvSpPr>
              <a:spLocks noChangeArrowheads="1"/>
            </p:cNvSpPr>
            <p:nvPr/>
          </p:nvSpPr>
          <p:spPr bwMode="auto">
            <a:xfrm>
              <a:off x="7142664" y="3172126"/>
              <a:ext cx="1315147" cy="1317257"/>
            </a:xfrm>
            <a:prstGeom prst="ellipse">
              <a:avLst/>
            </a:prstGeom>
            <a:noFill/>
            <a:ln w="15875" cap="flat">
              <a:solidFill>
                <a:srgbClr val="CE543A"/>
              </a:solidFill>
              <a:prstDash val="solid"/>
              <a:miter lim="800000"/>
              <a:headEnd/>
              <a:tailEnd/>
            </a:ln>
            <a:effec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6" name="Oval 19">
              <a:extLst>
                <a:ext uri="{FF2B5EF4-FFF2-40B4-BE49-F238E27FC236}">
                  <a16:creationId xmlns:a16="http://schemas.microsoft.com/office/drawing/2014/main" id="{F2038A72-A646-A7A0-64AF-2C1AD4DE8F6C}"/>
                </a:ext>
              </a:extLst>
            </p:cNvPr>
            <p:cNvSpPr>
              <a:spLocks noChangeArrowheads="1"/>
            </p:cNvSpPr>
            <p:nvPr/>
          </p:nvSpPr>
          <p:spPr bwMode="auto">
            <a:xfrm>
              <a:off x="7272486" y="3301951"/>
              <a:ext cx="1055494" cy="1057606"/>
            </a:xfrm>
            <a:prstGeom prst="ellipse">
              <a:avLst/>
            </a:prstGeom>
            <a:solidFill>
              <a:srgbClr val="009CDC"/>
            </a:solidFill>
            <a:ln w="15875" cap="flat">
              <a:noFill/>
              <a:prstDash val="solid"/>
              <a:miter lim="800000"/>
              <a:headEnd/>
              <a:tailEnd/>
            </a:ln>
            <a:effectLst/>
            <a:scene3d>
              <a:camera prst="orthographicFront"/>
              <a:lightRig rig="threePt" dir="t"/>
            </a:scene3d>
            <a:sp3d>
              <a:bevelT w="50800" h="50800"/>
            </a:sp3d>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cxnSp>
          <p:nvCxnSpPr>
            <p:cNvPr id="17" name="Straight Connector 16">
              <a:extLst>
                <a:ext uri="{FF2B5EF4-FFF2-40B4-BE49-F238E27FC236}">
                  <a16:creationId xmlns:a16="http://schemas.microsoft.com/office/drawing/2014/main" id="{36100E24-4463-DCAA-35DB-A17EFEBEF354}"/>
                </a:ext>
              </a:extLst>
            </p:cNvPr>
            <p:cNvCxnSpPr/>
            <p:nvPr/>
          </p:nvCxnSpPr>
          <p:spPr>
            <a:xfrm>
              <a:off x="7450903" y="4374642"/>
              <a:ext cx="0" cy="1274596"/>
            </a:xfrm>
            <a:prstGeom prst="line">
              <a:avLst/>
            </a:prstGeom>
            <a:ln>
              <a:solidFill>
                <a:srgbClr val="CE543A"/>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8" name="Oval 22">
              <a:extLst>
                <a:ext uri="{FF2B5EF4-FFF2-40B4-BE49-F238E27FC236}">
                  <a16:creationId xmlns:a16="http://schemas.microsoft.com/office/drawing/2014/main" id="{2F83D49B-C8A1-70F6-2C74-606177110B65}"/>
                </a:ext>
              </a:extLst>
            </p:cNvPr>
            <p:cNvSpPr>
              <a:spLocks noChangeArrowheads="1"/>
            </p:cNvSpPr>
            <p:nvPr/>
          </p:nvSpPr>
          <p:spPr bwMode="auto">
            <a:xfrm>
              <a:off x="9188702" y="3173182"/>
              <a:ext cx="1311980" cy="1315147"/>
            </a:xfrm>
            <a:prstGeom prst="ellipse">
              <a:avLst/>
            </a:prstGeom>
            <a:noFill/>
            <a:ln w="15875" cap="flat">
              <a:solidFill>
                <a:srgbClr val="009CDC"/>
              </a:solidFill>
              <a:prstDash val="solid"/>
              <a:miter lim="800000"/>
              <a:headEnd/>
              <a:tailEnd/>
            </a:ln>
            <a:effec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9" name="Oval 21">
              <a:extLst>
                <a:ext uri="{FF2B5EF4-FFF2-40B4-BE49-F238E27FC236}">
                  <a16:creationId xmlns:a16="http://schemas.microsoft.com/office/drawing/2014/main" id="{FC5F45A4-12B2-F497-99CB-D6BF360D1AD5}"/>
                </a:ext>
              </a:extLst>
            </p:cNvPr>
            <p:cNvSpPr>
              <a:spLocks noChangeArrowheads="1"/>
            </p:cNvSpPr>
            <p:nvPr/>
          </p:nvSpPr>
          <p:spPr bwMode="auto">
            <a:xfrm>
              <a:off x="9315356" y="3300896"/>
              <a:ext cx="1055494" cy="1059716"/>
            </a:xfrm>
            <a:prstGeom prst="ellipse">
              <a:avLst/>
            </a:prstGeom>
            <a:solidFill>
              <a:srgbClr val="CE543A"/>
            </a:solidFill>
            <a:ln w="15875" cap="flat">
              <a:noFill/>
              <a:prstDash val="solid"/>
              <a:miter lim="800000"/>
              <a:headEnd/>
              <a:tailEnd/>
            </a:ln>
            <a:effectLst/>
            <a:scene3d>
              <a:camera prst="orthographicFront"/>
              <a:lightRig rig="threePt" dir="t"/>
            </a:scene3d>
            <a:sp3d>
              <a:bevelT w="50800" h="50800"/>
            </a:sp3d>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pic>
          <p:nvPicPr>
            <p:cNvPr id="21" name="Picture 20">
              <a:extLst>
                <a:ext uri="{FF2B5EF4-FFF2-40B4-BE49-F238E27FC236}">
                  <a16:creationId xmlns:a16="http://schemas.microsoft.com/office/drawing/2014/main" id="{3DEC191E-00F3-4A47-040E-A92D18588606}"/>
                </a:ext>
              </a:extLst>
            </p:cNvPr>
            <p:cNvPicPr>
              <a:picLocks noChangeAspect="1"/>
            </p:cNvPicPr>
            <p:nvPr/>
          </p:nvPicPr>
          <p:blipFill>
            <a:blip r:embed="rId2">
              <a:biLevel thresh="25000"/>
            </a:blip>
            <a:srcRect/>
            <a:stretch/>
          </p:blipFill>
          <p:spPr>
            <a:xfrm>
              <a:off x="1430291" y="3561479"/>
              <a:ext cx="495535" cy="587151"/>
            </a:xfrm>
            <a:prstGeom prst="rect">
              <a:avLst/>
            </a:prstGeom>
          </p:spPr>
        </p:pic>
        <p:sp>
          <p:nvSpPr>
            <p:cNvPr id="26" name="TextBox 25">
              <a:extLst>
                <a:ext uri="{FF2B5EF4-FFF2-40B4-BE49-F238E27FC236}">
                  <a16:creationId xmlns:a16="http://schemas.microsoft.com/office/drawing/2014/main" id="{6D898E38-FD56-198A-AD8C-857CE4B8C637}"/>
                </a:ext>
              </a:extLst>
            </p:cNvPr>
            <p:cNvSpPr txBox="1"/>
            <p:nvPr/>
          </p:nvSpPr>
          <p:spPr>
            <a:xfrm>
              <a:off x="1553693" y="1777448"/>
              <a:ext cx="2840242" cy="529707"/>
            </a:xfrm>
            <a:prstGeom prst="rect">
              <a:avLst/>
            </a:prstGeom>
            <a:noFill/>
          </p:spPr>
          <p:txBody>
            <a:bodyPr wrap="square" lIns="0" tIns="0" rIns="0" bIns="0" rtlCol="0">
              <a:spAutoFit/>
            </a:bodyPr>
            <a:lstStyle/>
            <a:p>
              <a:pPr>
                <a:spcBef>
                  <a:spcPts val="450"/>
                </a:spcBef>
              </a:pPr>
              <a:r>
                <a:rPr lang="en-US" sz="1100" dirty="0"/>
                <a:t>Parties should pay close attention to notification provisions, including whether they are identified as condition precedents.</a:t>
              </a:r>
            </a:p>
          </p:txBody>
        </p:sp>
        <p:sp>
          <p:nvSpPr>
            <p:cNvPr id="27" name="TextBox 26">
              <a:extLst>
                <a:ext uri="{FF2B5EF4-FFF2-40B4-BE49-F238E27FC236}">
                  <a16:creationId xmlns:a16="http://schemas.microsoft.com/office/drawing/2014/main" id="{681029C3-EFB1-C2C0-D18D-8DCC4FC0E141}"/>
                </a:ext>
              </a:extLst>
            </p:cNvPr>
            <p:cNvSpPr txBox="1"/>
            <p:nvPr/>
          </p:nvSpPr>
          <p:spPr>
            <a:xfrm>
              <a:off x="5573787" y="1815990"/>
              <a:ext cx="3516343" cy="1059415"/>
            </a:xfrm>
            <a:prstGeom prst="rect">
              <a:avLst/>
            </a:prstGeom>
            <a:noFill/>
          </p:spPr>
          <p:txBody>
            <a:bodyPr wrap="square" lIns="0" tIns="0" rIns="0" bIns="0" rtlCol="0">
              <a:spAutoFit/>
            </a:bodyPr>
            <a:lstStyle>
              <a:defPPr>
                <a:defRPr lang="en-US"/>
              </a:defPPr>
              <a:lvl1pPr>
                <a:spcBef>
                  <a:spcPts val="450"/>
                </a:spcBef>
                <a:defRPr sz="1100"/>
              </a:lvl1pPr>
            </a:lstStyle>
            <a:p>
              <a:r>
                <a:rPr lang="en-US" dirty="0"/>
                <a:t>When presenting a claim on alternative basis, there will be a need to </a:t>
              </a:r>
              <a:r>
                <a:rPr lang="en-US" dirty="0">
                  <a:solidFill>
                    <a:schemeClr val="tx2"/>
                  </a:solidFill>
                </a:rPr>
                <a:t>update the claim particulars and quantum periodically</a:t>
              </a:r>
              <a:r>
                <a:rPr lang="en-US" dirty="0"/>
                <a:t> by reference to these alternative bases of claim, in addition to the primary basis of claim, given that the compensation entitlement may be different depending on the basis of the claim advanced; and</a:t>
              </a:r>
            </a:p>
          </p:txBody>
        </p:sp>
        <p:sp>
          <p:nvSpPr>
            <p:cNvPr id="28" name="TextBox 27">
              <a:extLst>
                <a:ext uri="{FF2B5EF4-FFF2-40B4-BE49-F238E27FC236}">
                  <a16:creationId xmlns:a16="http://schemas.microsoft.com/office/drawing/2014/main" id="{AED9CA2B-516A-0F4D-8F6D-C80DC2061D7B}"/>
                </a:ext>
              </a:extLst>
            </p:cNvPr>
            <p:cNvSpPr txBox="1"/>
            <p:nvPr/>
          </p:nvSpPr>
          <p:spPr>
            <a:xfrm>
              <a:off x="9631477" y="1895609"/>
              <a:ext cx="1915909" cy="176569"/>
            </a:xfrm>
            <a:prstGeom prst="rect">
              <a:avLst/>
            </a:prstGeom>
            <a:noFill/>
          </p:spPr>
          <p:txBody>
            <a:bodyPr wrap="square" lIns="0" tIns="0" rIns="0" bIns="0" rtlCol="0">
              <a:spAutoFit/>
            </a:bodyPr>
            <a:lstStyle>
              <a:defPPr>
                <a:defRPr lang="en-US"/>
              </a:defPPr>
              <a:lvl1pPr>
                <a:spcBef>
                  <a:spcPts val="450"/>
                </a:spcBef>
                <a:defRPr sz="1100"/>
              </a:lvl1pPr>
            </a:lstStyle>
            <a:p>
              <a:r>
                <a:rPr lang="en-US" dirty="0"/>
                <a:t>Project Legal Support</a:t>
              </a:r>
            </a:p>
          </p:txBody>
        </p:sp>
        <p:sp>
          <p:nvSpPr>
            <p:cNvPr id="29" name="TextBox 28">
              <a:extLst>
                <a:ext uri="{FF2B5EF4-FFF2-40B4-BE49-F238E27FC236}">
                  <a16:creationId xmlns:a16="http://schemas.microsoft.com/office/drawing/2014/main" id="{B7EC984F-DC96-F37B-D832-392522B4BB36}"/>
                </a:ext>
              </a:extLst>
            </p:cNvPr>
            <p:cNvSpPr txBox="1"/>
            <p:nvPr/>
          </p:nvSpPr>
          <p:spPr>
            <a:xfrm>
              <a:off x="3403694" y="5060482"/>
              <a:ext cx="3433497" cy="882846"/>
            </a:xfrm>
            <a:prstGeom prst="rect">
              <a:avLst/>
            </a:prstGeom>
            <a:noFill/>
          </p:spPr>
          <p:txBody>
            <a:bodyPr wrap="square" lIns="0" tIns="0" rIns="0" bIns="0" rtlCol="0">
              <a:spAutoFit/>
            </a:bodyPr>
            <a:lstStyle>
              <a:defPPr>
                <a:defRPr lang="en-US"/>
              </a:defPPr>
              <a:lvl1pPr>
                <a:spcBef>
                  <a:spcPts val="450"/>
                </a:spcBef>
                <a:defRPr sz="1200"/>
              </a:lvl1pPr>
            </a:lstStyle>
            <a:p>
              <a:r>
                <a:rPr lang="en-US" sz="1100" dirty="0"/>
                <a:t>When first notifying claims, consider taking </a:t>
              </a:r>
              <a:r>
                <a:rPr lang="en-US" sz="1100" dirty="0">
                  <a:solidFill>
                    <a:schemeClr val="tx2"/>
                  </a:solidFill>
                </a:rPr>
                <a:t>a broad approach</a:t>
              </a:r>
              <a:r>
                <a:rPr lang="en-US" sz="1100" dirty="0"/>
                <a:t> to identifying the potential bases of a claim. Even if one source of contractual entitlement is identified as the primary basis of a claim, consider presenting alternative basis.</a:t>
              </a:r>
            </a:p>
          </p:txBody>
        </p:sp>
        <p:sp>
          <p:nvSpPr>
            <p:cNvPr id="30" name="TextBox 29">
              <a:extLst>
                <a:ext uri="{FF2B5EF4-FFF2-40B4-BE49-F238E27FC236}">
                  <a16:creationId xmlns:a16="http://schemas.microsoft.com/office/drawing/2014/main" id="{A71633F0-A214-11BF-0F83-57EF3AC149E1}"/>
                </a:ext>
              </a:extLst>
            </p:cNvPr>
            <p:cNvSpPr txBox="1"/>
            <p:nvPr/>
          </p:nvSpPr>
          <p:spPr>
            <a:xfrm>
              <a:off x="7723212" y="5156271"/>
              <a:ext cx="3304554" cy="882846"/>
            </a:xfrm>
            <a:prstGeom prst="rect">
              <a:avLst/>
            </a:prstGeom>
            <a:noFill/>
          </p:spPr>
          <p:txBody>
            <a:bodyPr wrap="square" lIns="0" tIns="0" rIns="0" bIns="0" rtlCol="0">
              <a:spAutoFit/>
            </a:bodyPr>
            <a:lstStyle>
              <a:defPPr>
                <a:defRPr lang="en-US"/>
              </a:defPPr>
              <a:lvl1pPr>
                <a:spcBef>
                  <a:spcPts val="450"/>
                </a:spcBef>
                <a:defRPr sz="1100"/>
              </a:lvl1pPr>
            </a:lstStyle>
            <a:p>
              <a:r>
                <a:rPr lang="en-US" dirty="0">
                  <a:solidFill>
                    <a:schemeClr val="tx2"/>
                  </a:solidFill>
                </a:rPr>
                <a:t>Seek legal advice</a:t>
              </a:r>
              <a:r>
                <a:rPr lang="en-US" dirty="0"/>
                <a:t>, particularly for significant claims, at the very inception of the claim, to assess all possible foundations for the claim and prepare notices that specify wide range of legal and contractual bases for the claim.</a:t>
              </a:r>
            </a:p>
          </p:txBody>
        </p:sp>
      </p:grpSp>
      <p:sp>
        <p:nvSpPr>
          <p:cNvPr id="31" name="Text Placeholder 1">
            <a:extLst>
              <a:ext uri="{FF2B5EF4-FFF2-40B4-BE49-F238E27FC236}">
                <a16:creationId xmlns:a16="http://schemas.microsoft.com/office/drawing/2014/main" id="{E7A57708-8DDF-39F2-A7CE-C9ED3AA57679}"/>
              </a:ext>
            </a:extLst>
          </p:cNvPr>
          <p:cNvSpPr>
            <a:spLocks noGrp="1"/>
          </p:cNvSpPr>
          <p:nvPr>
            <p:ph type="body" sz="quarter" idx="10"/>
          </p:nvPr>
        </p:nvSpPr>
        <p:spPr>
          <a:xfrm>
            <a:off x="390525" y="328882"/>
            <a:ext cx="9294651" cy="512493"/>
          </a:xfrm>
        </p:spPr>
        <p:txBody>
          <a:bodyPr>
            <a:normAutofit fontScale="92500"/>
          </a:bodyPr>
          <a:lstStyle/>
          <a:p>
            <a:pPr>
              <a:lnSpc>
                <a:spcPct val="100000"/>
              </a:lnSpc>
              <a:spcBef>
                <a:spcPts val="0"/>
              </a:spcBef>
            </a:pPr>
            <a:r>
              <a:rPr lang="en-US" sz="2400" dirty="0"/>
              <a:t>Notice Provision under FIDIC 2017 – So what has changed?</a:t>
            </a:r>
            <a:endParaRPr lang="en-GB" sz="2400" dirty="0"/>
          </a:p>
        </p:txBody>
      </p:sp>
      <p:cxnSp>
        <p:nvCxnSpPr>
          <p:cNvPr id="32" name="Straight Connector 31">
            <a:extLst>
              <a:ext uri="{FF2B5EF4-FFF2-40B4-BE49-F238E27FC236}">
                <a16:creationId xmlns:a16="http://schemas.microsoft.com/office/drawing/2014/main" id="{8EC7A2B4-3C12-804A-D06C-5F3A79D7A537}"/>
              </a:ext>
            </a:extLst>
          </p:cNvPr>
          <p:cNvCxnSpPr/>
          <p:nvPr/>
        </p:nvCxnSpPr>
        <p:spPr>
          <a:xfrm>
            <a:off x="8930204" y="2347303"/>
            <a:ext cx="0" cy="1263085"/>
          </a:xfrm>
          <a:prstGeom prst="line">
            <a:avLst/>
          </a:prstGeom>
          <a:ln>
            <a:solidFill>
              <a:srgbClr val="009CDC"/>
            </a:solidFill>
            <a:headEnd type="oval"/>
          </a:ln>
        </p:spPr>
        <p:style>
          <a:lnRef idx="1">
            <a:schemeClr val="accent1"/>
          </a:lnRef>
          <a:fillRef idx="0">
            <a:schemeClr val="accent1"/>
          </a:fillRef>
          <a:effectRef idx="0">
            <a:schemeClr val="accent1"/>
          </a:effectRef>
          <a:fontRef idx="minor">
            <a:schemeClr val="tx1"/>
          </a:fontRef>
        </p:style>
      </p:cxnSp>
      <p:pic>
        <p:nvPicPr>
          <p:cNvPr id="34" name="Graphic 33" descr="Meeting outline">
            <a:extLst>
              <a:ext uri="{FF2B5EF4-FFF2-40B4-BE49-F238E27FC236}">
                <a16:creationId xmlns:a16="http://schemas.microsoft.com/office/drawing/2014/main" id="{B3B16900-3DE2-2EC0-D0A5-77CA5ABAB5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55529" y="3706242"/>
            <a:ext cx="739920" cy="739920"/>
          </a:xfrm>
          <a:prstGeom prst="rect">
            <a:avLst/>
          </a:prstGeom>
        </p:spPr>
      </p:pic>
      <p:pic>
        <p:nvPicPr>
          <p:cNvPr id="36" name="Graphic 35" descr="Gavel with solid fill">
            <a:extLst>
              <a:ext uri="{FF2B5EF4-FFF2-40B4-BE49-F238E27FC236}">
                <a16:creationId xmlns:a16="http://schemas.microsoft.com/office/drawing/2014/main" id="{079F0FDF-3EE9-B791-2867-30947F53061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88133" y="3706242"/>
            <a:ext cx="742636" cy="742636"/>
          </a:xfrm>
          <a:prstGeom prst="rect">
            <a:avLst/>
          </a:prstGeom>
        </p:spPr>
      </p:pic>
      <p:pic>
        <p:nvPicPr>
          <p:cNvPr id="38" name="Graphic 37">
            <a:extLst>
              <a:ext uri="{FF2B5EF4-FFF2-40B4-BE49-F238E27FC236}">
                <a16:creationId xmlns:a16="http://schemas.microsoft.com/office/drawing/2014/main" id="{27156CE4-74EA-C733-84A5-7298B3B48CE4}"/>
              </a:ext>
            </a:extLst>
          </p:cNvPr>
          <p:cNvPicPr>
            <a:picLocks noChangeAspect="1"/>
          </p:cNvPicPr>
          <p:nvPr/>
        </p:nvPicPr>
        <p:blipFill>
          <a:blip r:embed="rId7">
            <a:biLevel thresh="25000"/>
          </a:blip>
          <a:srcRect/>
          <a:stretch/>
        </p:blipFill>
        <p:spPr>
          <a:xfrm>
            <a:off x="5088656" y="3813741"/>
            <a:ext cx="572518" cy="572518"/>
          </a:xfrm>
          <a:prstGeom prst="rect">
            <a:avLst/>
          </a:prstGeom>
        </p:spPr>
      </p:pic>
      <p:pic>
        <p:nvPicPr>
          <p:cNvPr id="39" name="Graphic 38">
            <a:extLst>
              <a:ext uri="{FF2B5EF4-FFF2-40B4-BE49-F238E27FC236}">
                <a16:creationId xmlns:a16="http://schemas.microsoft.com/office/drawing/2014/main" id="{60437711-31DB-A18E-3CF2-BCA35AC64E4F}"/>
              </a:ext>
            </a:extLst>
          </p:cNvPr>
          <p:cNvPicPr>
            <a:picLocks noChangeAspect="1"/>
          </p:cNvPicPr>
          <p:nvPr/>
        </p:nvPicPr>
        <p:blipFill>
          <a:blip r:embed="rId8">
            <a:biLevel thresh="25000"/>
          </a:blip>
          <a:srcRect/>
          <a:stretch/>
        </p:blipFill>
        <p:spPr>
          <a:xfrm>
            <a:off x="3043520" y="3788626"/>
            <a:ext cx="572518" cy="572518"/>
          </a:xfrm>
          <a:prstGeom prst="rect">
            <a:avLst/>
          </a:prstGeom>
        </p:spPr>
      </p:pic>
    </p:spTree>
    <p:extLst>
      <p:ext uri="{BB962C8B-B14F-4D97-AF65-F5344CB8AC3E}">
        <p14:creationId xmlns:p14="http://schemas.microsoft.com/office/powerpoint/2010/main" val="1106282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344FDC-BA38-C3CB-CA4B-6EBA18622E50}"/>
              </a:ext>
            </a:extLst>
          </p:cNvPr>
          <p:cNvSpPr>
            <a:spLocks noGrp="1"/>
          </p:cNvSpPr>
          <p:nvPr>
            <p:ph type="body" sz="quarter" idx="10"/>
          </p:nvPr>
        </p:nvSpPr>
        <p:spPr/>
        <p:txBody>
          <a:bodyPr>
            <a:normAutofit fontScale="92500" lnSpcReduction="20000"/>
          </a:bodyPr>
          <a:lstStyle/>
          <a:p>
            <a:r>
              <a:rPr lang="en-US" sz="2200" dirty="0"/>
              <a:t>Set-Off Rights and Counter Claims – Let Employer Beware! </a:t>
            </a:r>
            <a:endParaRPr lang="en-GB" sz="2200" dirty="0"/>
          </a:p>
        </p:txBody>
      </p:sp>
      <p:grpSp>
        <p:nvGrpSpPr>
          <p:cNvPr id="50" name="Group 49">
            <a:extLst>
              <a:ext uri="{FF2B5EF4-FFF2-40B4-BE49-F238E27FC236}">
                <a16:creationId xmlns:a16="http://schemas.microsoft.com/office/drawing/2014/main" id="{68D2A8E6-AA8E-FD52-F9D0-379652100C43}"/>
              </a:ext>
            </a:extLst>
          </p:cNvPr>
          <p:cNvGrpSpPr/>
          <p:nvPr/>
        </p:nvGrpSpPr>
        <p:grpSpPr>
          <a:xfrm>
            <a:off x="562766" y="1351812"/>
            <a:ext cx="10348074" cy="4990039"/>
            <a:chOff x="390525" y="997998"/>
            <a:chExt cx="10348074" cy="4990039"/>
          </a:xfrm>
        </p:grpSpPr>
        <p:grpSp>
          <p:nvGrpSpPr>
            <p:cNvPr id="7" name="Group 6">
              <a:extLst>
                <a:ext uri="{FF2B5EF4-FFF2-40B4-BE49-F238E27FC236}">
                  <a16:creationId xmlns:a16="http://schemas.microsoft.com/office/drawing/2014/main" id="{EFC78448-C834-FAB3-4F5B-9DDE8B45C28D}"/>
                </a:ext>
              </a:extLst>
            </p:cNvPr>
            <p:cNvGrpSpPr/>
            <p:nvPr/>
          </p:nvGrpSpPr>
          <p:grpSpPr>
            <a:xfrm>
              <a:off x="390525" y="997998"/>
              <a:ext cx="10348074" cy="4990039"/>
              <a:chOff x="748536" y="669011"/>
              <a:chExt cx="10348074" cy="5771607"/>
            </a:xfrm>
          </p:grpSpPr>
          <p:grpSp>
            <p:nvGrpSpPr>
              <p:cNvPr id="8" name="Google Shape;563;p37">
                <a:extLst>
                  <a:ext uri="{FF2B5EF4-FFF2-40B4-BE49-F238E27FC236}">
                    <a16:creationId xmlns:a16="http://schemas.microsoft.com/office/drawing/2014/main" id="{FC58CB4B-E9FC-D10E-9573-C10E230E755D}"/>
                  </a:ext>
                </a:extLst>
              </p:cNvPr>
              <p:cNvGrpSpPr/>
              <p:nvPr/>
            </p:nvGrpSpPr>
            <p:grpSpPr>
              <a:xfrm>
                <a:off x="8004805" y="1003953"/>
                <a:ext cx="444179" cy="1756449"/>
                <a:chOff x="6037869" y="983083"/>
                <a:chExt cx="344520" cy="1362358"/>
              </a:xfrm>
            </p:grpSpPr>
            <p:sp>
              <p:nvSpPr>
                <p:cNvPr id="44" name="Google Shape;564;p37">
                  <a:extLst>
                    <a:ext uri="{FF2B5EF4-FFF2-40B4-BE49-F238E27FC236}">
                      <a16:creationId xmlns:a16="http://schemas.microsoft.com/office/drawing/2014/main" id="{1765FB83-1BCA-1AA0-B36C-4525439A0B36}"/>
                    </a:ext>
                  </a:extLst>
                </p:cNvPr>
                <p:cNvSpPr/>
                <p:nvPr/>
              </p:nvSpPr>
              <p:spPr>
                <a:xfrm>
                  <a:off x="6037869" y="1205429"/>
                  <a:ext cx="299424" cy="1140012"/>
                </a:xfrm>
                <a:custGeom>
                  <a:avLst/>
                  <a:gdLst/>
                  <a:ahLst/>
                  <a:cxnLst/>
                  <a:rect l="l" t="t" r="r" b="b"/>
                  <a:pathLst>
                    <a:path w="12391" h="36998" fill="none" extrusionOk="0">
                      <a:moveTo>
                        <a:pt x="0" y="36998"/>
                      </a:moveTo>
                      <a:lnTo>
                        <a:pt x="0" y="0"/>
                      </a:lnTo>
                      <a:lnTo>
                        <a:pt x="12391" y="0"/>
                      </a:lnTo>
                    </a:path>
                  </a:pathLst>
                </a:custGeom>
                <a:noFill/>
                <a:ln w="19050" cap="flat" cmpd="sng">
                  <a:solidFill>
                    <a:schemeClr val="accent5"/>
                  </a:solidFill>
                  <a:prstDash val="solid"/>
                  <a:miter lim="43628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565;p37">
                  <a:extLst>
                    <a:ext uri="{FF2B5EF4-FFF2-40B4-BE49-F238E27FC236}">
                      <a16:creationId xmlns:a16="http://schemas.microsoft.com/office/drawing/2014/main" id="{B00C7BD2-CA1E-30E6-D3AB-1B1BB98E7116}"/>
                    </a:ext>
                  </a:extLst>
                </p:cNvPr>
                <p:cNvSpPr/>
                <p:nvPr/>
              </p:nvSpPr>
              <p:spPr>
                <a:xfrm flipH="1">
                  <a:off x="6345264" y="983083"/>
                  <a:ext cx="37125" cy="625117"/>
                </a:xfrm>
                <a:custGeom>
                  <a:avLst/>
                  <a:gdLst/>
                  <a:ahLst/>
                  <a:cxnLst/>
                  <a:rect l="l" t="t" r="r" b="b"/>
                  <a:pathLst>
                    <a:path w="1" h="21030" fill="none" extrusionOk="0">
                      <a:moveTo>
                        <a:pt x="1" y="21030"/>
                      </a:moveTo>
                      <a:lnTo>
                        <a:pt x="1" y="1"/>
                      </a:lnTo>
                    </a:path>
                  </a:pathLst>
                </a:custGeom>
                <a:noFill/>
                <a:ln w="19050" cap="flat" cmpd="sng">
                  <a:solidFill>
                    <a:schemeClr val="accent5"/>
                  </a:solidFill>
                  <a:prstDash val="solid"/>
                  <a:miter lim="43628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 name="Google Shape;566;p37">
                <a:extLst>
                  <a:ext uri="{FF2B5EF4-FFF2-40B4-BE49-F238E27FC236}">
                    <a16:creationId xmlns:a16="http://schemas.microsoft.com/office/drawing/2014/main" id="{7B823DBD-4B3C-4182-EECF-84437EDBB077}"/>
                  </a:ext>
                </a:extLst>
              </p:cNvPr>
              <p:cNvGrpSpPr/>
              <p:nvPr/>
            </p:nvGrpSpPr>
            <p:grpSpPr>
              <a:xfrm>
                <a:off x="3509510" y="1052383"/>
                <a:ext cx="652009" cy="1446297"/>
                <a:chOff x="2551163" y="1020648"/>
                <a:chExt cx="505717" cy="1121795"/>
              </a:xfrm>
            </p:grpSpPr>
            <p:sp>
              <p:nvSpPr>
                <p:cNvPr id="42" name="Google Shape;567;p37">
                  <a:extLst>
                    <a:ext uri="{FF2B5EF4-FFF2-40B4-BE49-F238E27FC236}">
                      <a16:creationId xmlns:a16="http://schemas.microsoft.com/office/drawing/2014/main" id="{34B1D73B-94A5-3264-A1CA-0E5860016A1D}"/>
                    </a:ext>
                  </a:extLst>
                </p:cNvPr>
                <p:cNvSpPr/>
                <p:nvPr/>
              </p:nvSpPr>
              <p:spPr>
                <a:xfrm flipH="1">
                  <a:off x="2557026" y="1281065"/>
                  <a:ext cx="499854" cy="861378"/>
                </a:xfrm>
                <a:custGeom>
                  <a:avLst/>
                  <a:gdLst/>
                  <a:ahLst/>
                  <a:cxnLst/>
                  <a:rect l="l" t="t" r="r" b="b"/>
                  <a:pathLst>
                    <a:path w="12391" h="37042" fill="none" extrusionOk="0">
                      <a:moveTo>
                        <a:pt x="0" y="37042"/>
                      </a:moveTo>
                      <a:lnTo>
                        <a:pt x="0" y="1"/>
                      </a:lnTo>
                      <a:lnTo>
                        <a:pt x="12391" y="1"/>
                      </a:lnTo>
                    </a:path>
                  </a:pathLst>
                </a:custGeom>
                <a:noFill/>
                <a:ln w="19050" cap="flat" cmpd="sng">
                  <a:solidFill>
                    <a:schemeClr val="accent4"/>
                  </a:solidFill>
                  <a:prstDash val="solid"/>
                  <a:miter lim="43628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68;p37">
                  <a:extLst>
                    <a:ext uri="{FF2B5EF4-FFF2-40B4-BE49-F238E27FC236}">
                      <a16:creationId xmlns:a16="http://schemas.microsoft.com/office/drawing/2014/main" id="{CB989ABB-C9D8-F2D5-FB27-A149CD8B9E26}"/>
                    </a:ext>
                  </a:extLst>
                </p:cNvPr>
                <p:cNvSpPr/>
                <p:nvPr/>
              </p:nvSpPr>
              <p:spPr>
                <a:xfrm flipH="1">
                  <a:off x="2551163" y="1020648"/>
                  <a:ext cx="78925" cy="625117"/>
                </a:xfrm>
                <a:custGeom>
                  <a:avLst/>
                  <a:gdLst/>
                  <a:ahLst/>
                  <a:cxnLst/>
                  <a:rect l="l" t="t" r="r" b="b"/>
                  <a:pathLst>
                    <a:path w="1" h="21030" fill="none" extrusionOk="0">
                      <a:moveTo>
                        <a:pt x="1" y="21029"/>
                      </a:moveTo>
                      <a:lnTo>
                        <a:pt x="1" y="0"/>
                      </a:lnTo>
                    </a:path>
                  </a:pathLst>
                </a:custGeom>
                <a:noFill/>
                <a:ln w="19050" cap="flat" cmpd="sng">
                  <a:solidFill>
                    <a:schemeClr val="accent4"/>
                  </a:solidFill>
                  <a:prstDash val="solid"/>
                  <a:miter lim="43628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 name="Google Shape;569;p37">
                <a:extLst>
                  <a:ext uri="{FF2B5EF4-FFF2-40B4-BE49-F238E27FC236}">
                    <a16:creationId xmlns:a16="http://schemas.microsoft.com/office/drawing/2014/main" id="{0ECF6FEB-490F-F0A0-4E8F-04AE5D923CB9}"/>
                  </a:ext>
                </a:extLst>
              </p:cNvPr>
              <p:cNvGrpSpPr/>
              <p:nvPr/>
            </p:nvGrpSpPr>
            <p:grpSpPr>
              <a:xfrm>
                <a:off x="3286393" y="3244478"/>
                <a:ext cx="403840" cy="2427083"/>
                <a:chOff x="2378118" y="2720907"/>
                <a:chExt cx="313232" cy="1882524"/>
              </a:xfrm>
            </p:grpSpPr>
            <p:sp>
              <p:nvSpPr>
                <p:cNvPr id="40" name="Google Shape;570;p37">
                  <a:extLst>
                    <a:ext uri="{FF2B5EF4-FFF2-40B4-BE49-F238E27FC236}">
                      <a16:creationId xmlns:a16="http://schemas.microsoft.com/office/drawing/2014/main" id="{6159413A-DBF0-289D-E292-41A055704012}"/>
                    </a:ext>
                  </a:extLst>
                </p:cNvPr>
                <p:cNvSpPr/>
                <p:nvPr/>
              </p:nvSpPr>
              <p:spPr>
                <a:xfrm flipH="1">
                  <a:off x="2406215" y="2720907"/>
                  <a:ext cx="285135" cy="1536872"/>
                </a:xfrm>
                <a:custGeom>
                  <a:avLst/>
                  <a:gdLst/>
                  <a:ahLst/>
                  <a:cxnLst/>
                  <a:rect l="l" t="t" r="r" b="b"/>
                  <a:pathLst>
                    <a:path w="12435" h="58028" fill="none" extrusionOk="0">
                      <a:moveTo>
                        <a:pt x="0" y="1"/>
                      </a:moveTo>
                      <a:lnTo>
                        <a:pt x="0" y="58027"/>
                      </a:lnTo>
                      <a:lnTo>
                        <a:pt x="12434" y="58027"/>
                      </a:lnTo>
                    </a:path>
                  </a:pathLst>
                </a:custGeom>
                <a:solidFill>
                  <a:schemeClr val="accent2"/>
                </a:solidFill>
                <a:ln w="19050" cap="flat" cmpd="sng">
                  <a:solidFill>
                    <a:srgbClr val="009CDC"/>
                  </a:solidFill>
                  <a:prstDash val="solid"/>
                  <a:miter lim="43628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 name="Google Shape;571;p37">
                  <a:extLst>
                    <a:ext uri="{FF2B5EF4-FFF2-40B4-BE49-F238E27FC236}">
                      <a16:creationId xmlns:a16="http://schemas.microsoft.com/office/drawing/2014/main" id="{6CB3073F-BDEA-E793-1D1E-9F7FB722B8F0}"/>
                    </a:ext>
                  </a:extLst>
                </p:cNvPr>
                <p:cNvSpPr/>
                <p:nvPr/>
              </p:nvSpPr>
              <p:spPr>
                <a:xfrm flipH="1">
                  <a:off x="2378118" y="4007965"/>
                  <a:ext cx="37121" cy="595466"/>
                </a:xfrm>
                <a:custGeom>
                  <a:avLst/>
                  <a:gdLst/>
                  <a:ahLst/>
                  <a:cxnLst/>
                  <a:rect l="l" t="t" r="r" b="b"/>
                  <a:pathLst>
                    <a:path w="1" h="21030" fill="none" extrusionOk="0">
                      <a:moveTo>
                        <a:pt x="1" y="0"/>
                      </a:moveTo>
                      <a:lnTo>
                        <a:pt x="1" y="21030"/>
                      </a:lnTo>
                    </a:path>
                  </a:pathLst>
                </a:custGeom>
                <a:solidFill>
                  <a:schemeClr val="accent2"/>
                </a:solidFill>
                <a:ln w="19050" cap="flat" cmpd="sng">
                  <a:solidFill>
                    <a:srgbClr val="009CDC"/>
                  </a:solidFill>
                  <a:prstDash val="solid"/>
                  <a:miter lim="43628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572;p37">
                <a:extLst>
                  <a:ext uri="{FF2B5EF4-FFF2-40B4-BE49-F238E27FC236}">
                    <a16:creationId xmlns:a16="http://schemas.microsoft.com/office/drawing/2014/main" id="{31AD43B7-39F8-8FF4-7A11-569CB7F41A21}"/>
                  </a:ext>
                </a:extLst>
              </p:cNvPr>
              <p:cNvGrpSpPr/>
              <p:nvPr/>
            </p:nvGrpSpPr>
            <p:grpSpPr>
              <a:xfrm>
                <a:off x="7913245" y="4251240"/>
                <a:ext cx="594346" cy="1506382"/>
                <a:chOff x="5966849" y="3501783"/>
                <a:chExt cx="460994" cy="1168398"/>
              </a:xfrm>
            </p:grpSpPr>
            <p:sp>
              <p:nvSpPr>
                <p:cNvPr id="38" name="Google Shape;573;p37">
                  <a:extLst>
                    <a:ext uri="{FF2B5EF4-FFF2-40B4-BE49-F238E27FC236}">
                      <a16:creationId xmlns:a16="http://schemas.microsoft.com/office/drawing/2014/main" id="{16886B3C-43DD-CDB2-9DB7-C69BFFF7CFB4}"/>
                    </a:ext>
                  </a:extLst>
                </p:cNvPr>
                <p:cNvSpPr/>
                <p:nvPr/>
              </p:nvSpPr>
              <p:spPr>
                <a:xfrm>
                  <a:off x="5966849" y="3501783"/>
                  <a:ext cx="420552" cy="803914"/>
                </a:xfrm>
                <a:custGeom>
                  <a:avLst/>
                  <a:gdLst/>
                  <a:ahLst/>
                  <a:cxnLst/>
                  <a:rect l="l" t="t" r="r" b="b"/>
                  <a:pathLst>
                    <a:path w="12435" h="34381" fill="none" extrusionOk="0">
                      <a:moveTo>
                        <a:pt x="1" y="0"/>
                      </a:moveTo>
                      <a:lnTo>
                        <a:pt x="1" y="34380"/>
                      </a:lnTo>
                      <a:lnTo>
                        <a:pt x="12435" y="34380"/>
                      </a:lnTo>
                    </a:path>
                  </a:pathLst>
                </a:custGeom>
                <a:noFill/>
                <a:ln w="19050" cap="flat" cmpd="sng">
                  <a:solidFill>
                    <a:schemeClr val="accent6"/>
                  </a:solidFill>
                  <a:prstDash val="solid"/>
                  <a:miter lim="43628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74;p37">
                  <a:extLst>
                    <a:ext uri="{FF2B5EF4-FFF2-40B4-BE49-F238E27FC236}">
                      <a16:creationId xmlns:a16="http://schemas.microsoft.com/office/drawing/2014/main" id="{D1230427-6B64-10A3-C323-6B2732BBFE9D}"/>
                    </a:ext>
                  </a:extLst>
                </p:cNvPr>
                <p:cNvSpPr/>
                <p:nvPr/>
              </p:nvSpPr>
              <p:spPr>
                <a:xfrm flipH="1">
                  <a:off x="6384213" y="4068965"/>
                  <a:ext cx="43630" cy="601216"/>
                </a:xfrm>
                <a:custGeom>
                  <a:avLst/>
                  <a:gdLst/>
                  <a:ahLst/>
                  <a:cxnLst/>
                  <a:rect l="l" t="t" r="r" b="b"/>
                  <a:pathLst>
                    <a:path w="1" h="21030" fill="none" extrusionOk="0">
                      <a:moveTo>
                        <a:pt x="1" y="0"/>
                      </a:moveTo>
                      <a:lnTo>
                        <a:pt x="1" y="21030"/>
                      </a:lnTo>
                    </a:path>
                  </a:pathLst>
                </a:custGeom>
                <a:noFill/>
                <a:ln w="19050" cap="flat" cmpd="sng">
                  <a:solidFill>
                    <a:schemeClr val="accent6"/>
                  </a:solidFill>
                  <a:prstDash val="solid"/>
                  <a:miter lim="43628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6" name="Google Shape;580;p37">
                <a:extLst>
                  <a:ext uri="{FF2B5EF4-FFF2-40B4-BE49-F238E27FC236}">
                    <a16:creationId xmlns:a16="http://schemas.microsoft.com/office/drawing/2014/main" id="{58DB0F31-A129-C62B-AE25-11A489EF7286}"/>
                  </a:ext>
                </a:extLst>
              </p:cNvPr>
              <p:cNvCxnSpPr>
                <a:cxnSpLocks/>
              </p:cNvCxnSpPr>
              <p:nvPr/>
            </p:nvCxnSpPr>
            <p:spPr>
              <a:xfrm flipV="1">
                <a:off x="5917394" y="2055541"/>
                <a:ext cx="0" cy="820532"/>
              </a:xfrm>
              <a:prstGeom prst="straightConnector1">
                <a:avLst/>
              </a:prstGeom>
              <a:noFill/>
              <a:ln w="19050" cap="flat" cmpd="sng">
                <a:solidFill>
                  <a:srgbClr val="009CDC"/>
                </a:solidFill>
                <a:prstDash val="solid"/>
                <a:round/>
                <a:headEnd type="none" w="med" len="med"/>
                <a:tailEnd type="none" w="med" len="med"/>
              </a:ln>
            </p:spPr>
          </p:cxnSp>
          <p:cxnSp>
            <p:nvCxnSpPr>
              <p:cNvPr id="34" name="Google Shape;583;p37">
                <a:extLst>
                  <a:ext uri="{FF2B5EF4-FFF2-40B4-BE49-F238E27FC236}">
                    <a16:creationId xmlns:a16="http://schemas.microsoft.com/office/drawing/2014/main" id="{D961E2E5-22CA-5509-BC29-BF3AD486D7C6}"/>
                  </a:ext>
                </a:extLst>
              </p:cNvPr>
              <p:cNvCxnSpPr>
                <a:cxnSpLocks/>
              </p:cNvCxnSpPr>
              <p:nvPr/>
            </p:nvCxnSpPr>
            <p:spPr>
              <a:xfrm>
                <a:off x="5103331" y="4108973"/>
                <a:ext cx="0" cy="1178729"/>
              </a:xfrm>
              <a:prstGeom prst="straightConnector1">
                <a:avLst/>
              </a:prstGeom>
              <a:noFill/>
              <a:ln w="19050" cap="flat" cmpd="sng">
                <a:solidFill>
                  <a:schemeClr val="accent1"/>
                </a:solidFill>
                <a:prstDash val="solid"/>
                <a:round/>
                <a:headEnd type="none" w="med" len="med"/>
                <a:tailEnd type="none" w="med" len="med"/>
              </a:ln>
            </p:spPr>
          </p:cxnSp>
          <p:grpSp>
            <p:nvGrpSpPr>
              <p:cNvPr id="14" name="Google Shape;585;p37">
                <a:extLst>
                  <a:ext uri="{FF2B5EF4-FFF2-40B4-BE49-F238E27FC236}">
                    <a16:creationId xmlns:a16="http://schemas.microsoft.com/office/drawing/2014/main" id="{2EA4B064-60FB-C0C0-9939-F944CA281764}"/>
                  </a:ext>
                </a:extLst>
              </p:cNvPr>
              <p:cNvGrpSpPr/>
              <p:nvPr/>
            </p:nvGrpSpPr>
            <p:grpSpPr>
              <a:xfrm>
                <a:off x="3402471" y="2100024"/>
                <a:ext cx="5233919" cy="2635479"/>
                <a:chOff x="2519621" y="1855031"/>
                <a:chExt cx="4012098" cy="2020245"/>
              </a:xfrm>
            </p:grpSpPr>
            <p:sp>
              <p:nvSpPr>
                <p:cNvPr id="21" name="Google Shape;586;p37">
                  <a:extLst>
                    <a:ext uri="{FF2B5EF4-FFF2-40B4-BE49-F238E27FC236}">
                      <a16:creationId xmlns:a16="http://schemas.microsoft.com/office/drawing/2014/main" id="{1F8CF2DB-7CFD-591D-DD67-5B589C0EB2FC}"/>
                    </a:ext>
                  </a:extLst>
                </p:cNvPr>
                <p:cNvSpPr/>
                <p:nvPr/>
              </p:nvSpPr>
              <p:spPr>
                <a:xfrm>
                  <a:off x="2591148" y="1855031"/>
                  <a:ext cx="1508515" cy="877290"/>
                </a:xfrm>
                <a:custGeom>
                  <a:avLst/>
                  <a:gdLst/>
                  <a:ahLst/>
                  <a:cxnLst/>
                  <a:rect l="l" t="t" r="r" b="b"/>
                  <a:pathLst>
                    <a:path w="83725" h="48691" extrusionOk="0">
                      <a:moveTo>
                        <a:pt x="51745" y="1"/>
                      </a:moveTo>
                      <a:lnTo>
                        <a:pt x="45767" y="350"/>
                      </a:lnTo>
                      <a:lnTo>
                        <a:pt x="39834" y="1353"/>
                      </a:lnTo>
                      <a:lnTo>
                        <a:pt x="36867" y="2139"/>
                      </a:lnTo>
                      <a:lnTo>
                        <a:pt x="33988" y="2968"/>
                      </a:lnTo>
                      <a:lnTo>
                        <a:pt x="28403" y="5236"/>
                      </a:lnTo>
                      <a:lnTo>
                        <a:pt x="23124" y="8072"/>
                      </a:lnTo>
                      <a:lnTo>
                        <a:pt x="18150" y="11432"/>
                      </a:lnTo>
                      <a:lnTo>
                        <a:pt x="15838" y="13351"/>
                      </a:lnTo>
                      <a:lnTo>
                        <a:pt x="13569" y="15358"/>
                      </a:lnTo>
                      <a:lnTo>
                        <a:pt x="9424" y="19678"/>
                      </a:lnTo>
                      <a:lnTo>
                        <a:pt x="5803" y="24433"/>
                      </a:lnTo>
                      <a:lnTo>
                        <a:pt x="2662" y="29581"/>
                      </a:lnTo>
                      <a:lnTo>
                        <a:pt x="1353" y="32286"/>
                      </a:lnTo>
                      <a:lnTo>
                        <a:pt x="1" y="35166"/>
                      </a:lnTo>
                      <a:lnTo>
                        <a:pt x="3142" y="34599"/>
                      </a:lnTo>
                      <a:lnTo>
                        <a:pt x="5192" y="34206"/>
                      </a:lnTo>
                      <a:lnTo>
                        <a:pt x="9294" y="33770"/>
                      </a:lnTo>
                      <a:lnTo>
                        <a:pt x="13482" y="33639"/>
                      </a:lnTo>
                      <a:lnTo>
                        <a:pt x="17627" y="33901"/>
                      </a:lnTo>
                      <a:lnTo>
                        <a:pt x="19677" y="34162"/>
                      </a:lnTo>
                      <a:lnTo>
                        <a:pt x="20637" y="35995"/>
                      </a:lnTo>
                      <a:lnTo>
                        <a:pt x="22775" y="39442"/>
                      </a:lnTo>
                      <a:lnTo>
                        <a:pt x="25262" y="42714"/>
                      </a:lnTo>
                      <a:lnTo>
                        <a:pt x="28010" y="45768"/>
                      </a:lnTo>
                      <a:lnTo>
                        <a:pt x="29494" y="47164"/>
                      </a:lnTo>
                      <a:lnTo>
                        <a:pt x="31108" y="48691"/>
                      </a:lnTo>
                      <a:lnTo>
                        <a:pt x="32068" y="46684"/>
                      </a:lnTo>
                      <a:lnTo>
                        <a:pt x="32591" y="45593"/>
                      </a:lnTo>
                      <a:lnTo>
                        <a:pt x="33857" y="43586"/>
                      </a:lnTo>
                      <a:lnTo>
                        <a:pt x="35296" y="41710"/>
                      </a:lnTo>
                      <a:lnTo>
                        <a:pt x="36911" y="39965"/>
                      </a:lnTo>
                      <a:lnTo>
                        <a:pt x="37783" y="39180"/>
                      </a:lnTo>
                      <a:lnTo>
                        <a:pt x="38699" y="38438"/>
                      </a:lnTo>
                      <a:lnTo>
                        <a:pt x="40663" y="37086"/>
                      </a:lnTo>
                      <a:lnTo>
                        <a:pt x="42757" y="35995"/>
                      </a:lnTo>
                      <a:lnTo>
                        <a:pt x="44938" y="35122"/>
                      </a:lnTo>
                      <a:lnTo>
                        <a:pt x="46073" y="34773"/>
                      </a:lnTo>
                      <a:lnTo>
                        <a:pt x="47207" y="34468"/>
                      </a:lnTo>
                      <a:lnTo>
                        <a:pt x="49563" y="34075"/>
                      </a:lnTo>
                      <a:lnTo>
                        <a:pt x="51919" y="33944"/>
                      </a:lnTo>
                      <a:lnTo>
                        <a:pt x="54275" y="34032"/>
                      </a:lnTo>
                      <a:lnTo>
                        <a:pt x="56631" y="34381"/>
                      </a:lnTo>
                      <a:lnTo>
                        <a:pt x="58900" y="34991"/>
                      </a:lnTo>
                      <a:lnTo>
                        <a:pt x="61125" y="35864"/>
                      </a:lnTo>
                      <a:lnTo>
                        <a:pt x="63219" y="36911"/>
                      </a:lnTo>
                      <a:lnTo>
                        <a:pt x="64266" y="37566"/>
                      </a:lnTo>
                      <a:lnTo>
                        <a:pt x="65270" y="38220"/>
                      </a:lnTo>
                      <a:lnTo>
                        <a:pt x="66186" y="37478"/>
                      </a:lnTo>
                      <a:lnTo>
                        <a:pt x="67756" y="36213"/>
                      </a:lnTo>
                      <a:lnTo>
                        <a:pt x="71072" y="34032"/>
                      </a:lnTo>
                      <a:lnTo>
                        <a:pt x="74606" y="32156"/>
                      </a:lnTo>
                      <a:lnTo>
                        <a:pt x="78315" y="30585"/>
                      </a:lnTo>
                      <a:lnTo>
                        <a:pt x="80234" y="29974"/>
                      </a:lnTo>
                      <a:lnTo>
                        <a:pt x="81020" y="29712"/>
                      </a:lnTo>
                      <a:lnTo>
                        <a:pt x="81281" y="28927"/>
                      </a:lnTo>
                      <a:lnTo>
                        <a:pt x="81936" y="26658"/>
                      </a:lnTo>
                      <a:lnTo>
                        <a:pt x="82939" y="22121"/>
                      </a:lnTo>
                      <a:lnTo>
                        <a:pt x="83550" y="17540"/>
                      </a:lnTo>
                      <a:lnTo>
                        <a:pt x="83725" y="12872"/>
                      </a:lnTo>
                      <a:lnTo>
                        <a:pt x="83637" y="10559"/>
                      </a:lnTo>
                      <a:lnTo>
                        <a:pt x="83594" y="9687"/>
                      </a:lnTo>
                      <a:lnTo>
                        <a:pt x="82896" y="9250"/>
                      </a:lnTo>
                      <a:lnTo>
                        <a:pt x="80365" y="7636"/>
                      </a:lnTo>
                      <a:lnTo>
                        <a:pt x="74955" y="4844"/>
                      </a:lnTo>
                      <a:lnTo>
                        <a:pt x="69371" y="2706"/>
                      </a:lnTo>
                      <a:lnTo>
                        <a:pt x="63612" y="1179"/>
                      </a:lnTo>
                      <a:lnTo>
                        <a:pt x="57722" y="263"/>
                      </a:lnTo>
                      <a:lnTo>
                        <a:pt x="5174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87;p37">
                  <a:extLst>
                    <a:ext uri="{FF2B5EF4-FFF2-40B4-BE49-F238E27FC236}">
                      <a16:creationId xmlns:a16="http://schemas.microsoft.com/office/drawing/2014/main" id="{B24F9AAD-3204-377D-30D6-136D09742DD5}"/>
                    </a:ext>
                  </a:extLst>
                </p:cNvPr>
                <p:cNvSpPr/>
                <p:nvPr/>
              </p:nvSpPr>
              <p:spPr>
                <a:xfrm>
                  <a:off x="2519621" y="2536558"/>
                  <a:ext cx="1014061" cy="1338718"/>
                </a:xfrm>
                <a:custGeom>
                  <a:avLst/>
                  <a:gdLst/>
                  <a:ahLst/>
                  <a:cxnLst/>
                  <a:rect l="l" t="t" r="r" b="b"/>
                  <a:pathLst>
                    <a:path w="56282" h="74301" extrusionOk="0">
                      <a:moveTo>
                        <a:pt x="20593" y="0"/>
                      </a:moveTo>
                      <a:lnTo>
                        <a:pt x="18281" y="131"/>
                      </a:lnTo>
                      <a:lnTo>
                        <a:pt x="13656" y="786"/>
                      </a:lnTo>
                      <a:lnTo>
                        <a:pt x="9119" y="1789"/>
                      </a:lnTo>
                      <a:lnTo>
                        <a:pt x="4669" y="3185"/>
                      </a:lnTo>
                      <a:lnTo>
                        <a:pt x="2531" y="4058"/>
                      </a:lnTo>
                      <a:lnTo>
                        <a:pt x="1746" y="4407"/>
                      </a:lnTo>
                      <a:lnTo>
                        <a:pt x="1571" y="5192"/>
                      </a:lnTo>
                      <a:lnTo>
                        <a:pt x="1135" y="7068"/>
                      </a:lnTo>
                      <a:lnTo>
                        <a:pt x="524" y="10820"/>
                      </a:lnTo>
                      <a:lnTo>
                        <a:pt x="131" y="14572"/>
                      </a:lnTo>
                      <a:lnTo>
                        <a:pt x="0" y="18368"/>
                      </a:lnTo>
                      <a:lnTo>
                        <a:pt x="131" y="22077"/>
                      </a:lnTo>
                      <a:lnTo>
                        <a:pt x="524" y="25785"/>
                      </a:lnTo>
                      <a:lnTo>
                        <a:pt x="1135" y="29450"/>
                      </a:lnTo>
                      <a:lnTo>
                        <a:pt x="2007" y="33071"/>
                      </a:lnTo>
                      <a:lnTo>
                        <a:pt x="3142" y="36605"/>
                      </a:lnTo>
                      <a:lnTo>
                        <a:pt x="4451" y="40095"/>
                      </a:lnTo>
                      <a:lnTo>
                        <a:pt x="6021" y="43455"/>
                      </a:lnTo>
                      <a:lnTo>
                        <a:pt x="7810" y="46727"/>
                      </a:lnTo>
                      <a:lnTo>
                        <a:pt x="9817" y="49868"/>
                      </a:lnTo>
                      <a:lnTo>
                        <a:pt x="12042" y="52922"/>
                      </a:lnTo>
                      <a:lnTo>
                        <a:pt x="14485" y="55802"/>
                      </a:lnTo>
                      <a:lnTo>
                        <a:pt x="17103" y="58550"/>
                      </a:lnTo>
                      <a:lnTo>
                        <a:pt x="18543" y="59816"/>
                      </a:lnTo>
                      <a:lnTo>
                        <a:pt x="20244" y="61343"/>
                      </a:lnTo>
                      <a:lnTo>
                        <a:pt x="23822" y="64091"/>
                      </a:lnTo>
                      <a:lnTo>
                        <a:pt x="27618" y="66491"/>
                      </a:lnTo>
                      <a:lnTo>
                        <a:pt x="31588" y="68629"/>
                      </a:lnTo>
                      <a:lnTo>
                        <a:pt x="35689" y="70417"/>
                      </a:lnTo>
                      <a:lnTo>
                        <a:pt x="39921" y="71901"/>
                      </a:lnTo>
                      <a:lnTo>
                        <a:pt x="44284" y="72992"/>
                      </a:lnTo>
                      <a:lnTo>
                        <a:pt x="48734" y="73777"/>
                      </a:lnTo>
                      <a:lnTo>
                        <a:pt x="51003" y="73995"/>
                      </a:lnTo>
                      <a:lnTo>
                        <a:pt x="54188" y="74300"/>
                      </a:lnTo>
                      <a:lnTo>
                        <a:pt x="52573" y="71552"/>
                      </a:lnTo>
                      <a:lnTo>
                        <a:pt x="51526" y="69763"/>
                      </a:lnTo>
                      <a:lnTo>
                        <a:pt x="49694" y="66011"/>
                      </a:lnTo>
                      <a:lnTo>
                        <a:pt x="48167" y="62172"/>
                      </a:lnTo>
                      <a:lnTo>
                        <a:pt x="46945" y="58158"/>
                      </a:lnTo>
                      <a:lnTo>
                        <a:pt x="46509" y="56151"/>
                      </a:lnTo>
                      <a:lnTo>
                        <a:pt x="47905" y="54624"/>
                      </a:lnTo>
                      <a:lnTo>
                        <a:pt x="50435" y="51439"/>
                      </a:lnTo>
                      <a:lnTo>
                        <a:pt x="52661" y="47992"/>
                      </a:lnTo>
                      <a:lnTo>
                        <a:pt x="54580" y="44371"/>
                      </a:lnTo>
                      <a:lnTo>
                        <a:pt x="55409" y="42495"/>
                      </a:lnTo>
                      <a:lnTo>
                        <a:pt x="56282" y="40444"/>
                      </a:lnTo>
                      <a:lnTo>
                        <a:pt x="54057" y="40226"/>
                      </a:lnTo>
                      <a:lnTo>
                        <a:pt x="52224" y="40008"/>
                      </a:lnTo>
                      <a:lnTo>
                        <a:pt x="48734" y="39136"/>
                      </a:lnTo>
                      <a:lnTo>
                        <a:pt x="45505" y="37696"/>
                      </a:lnTo>
                      <a:lnTo>
                        <a:pt x="42582" y="35776"/>
                      </a:lnTo>
                      <a:lnTo>
                        <a:pt x="39964" y="33420"/>
                      </a:lnTo>
                      <a:lnTo>
                        <a:pt x="37783" y="30715"/>
                      </a:lnTo>
                      <a:lnTo>
                        <a:pt x="36038" y="27661"/>
                      </a:lnTo>
                      <a:lnTo>
                        <a:pt x="34773" y="24302"/>
                      </a:lnTo>
                      <a:lnTo>
                        <a:pt x="34336" y="22513"/>
                      </a:lnTo>
                      <a:lnTo>
                        <a:pt x="34162" y="21335"/>
                      </a:lnTo>
                      <a:lnTo>
                        <a:pt x="33944" y="18935"/>
                      </a:lnTo>
                      <a:lnTo>
                        <a:pt x="33987" y="16579"/>
                      </a:lnTo>
                      <a:lnTo>
                        <a:pt x="34293" y="14223"/>
                      </a:lnTo>
                      <a:lnTo>
                        <a:pt x="34555" y="13045"/>
                      </a:lnTo>
                      <a:lnTo>
                        <a:pt x="34816" y="11911"/>
                      </a:lnTo>
                      <a:lnTo>
                        <a:pt x="33813" y="11300"/>
                      </a:lnTo>
                      <a:lnTo>
                        <a:pt x="32111" y="10209"/>
                      </a:lnTo>
                      <a:lnTo>
                        <a:pt x="28883" y="7854"/>
                      </a:lnTo>
                      <a:lnTo>
                        <a:pt x="25916" y="5149"/>
                      </a:lnTo>
                      <a:lnTo>
                        <a:pt x="23211" y="2225"/>
                      </a:lnTo>
                      <a:lnTo>
                        <a:pt x="21989" y="655"/>
                      </a:lnTo>
                      <a:lnTo>
                        <a:pt x="21466" y="0"/>
                      </a:lnTo>
                      <a:close/>
                    </a:path>
                  </a:pathLst>
                </a:custGeom>
                <a:solidFill>
                  <a:srgbClr val="009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88;p37">
                  <a:extLst>
                    <a:ext uri="{FF2B5EF4-FFF2-40B4-BE49-F238E27FC236}">
                      <a16:creationId xmlns:a16="http://schemas.microsoft.com/office/drawing/2014/main" id="{7B614CE1-4989-6E20-C859-422A5C2E6274}"/>
                    </a:ext>
                  </a:extLst>
                </p:cNvPr>
                <p:cNvSpPr/>
                <p:nvPr/>
              </p:nvSpPr>
              <p:spPr>
                <a:xfrm>
                  <a:off x="3432234" y="2593942"/>
                  <a:ext cx="1364663" cy="1275837"/>
                </a:xfrm>
                <a:custGeom>
                  <a:avLst/>
                  <a:gdLst/>
                  <a:ahLst/>
                  <a:cxnLst/>
                  <a:rect l="l" t="t" r="r" b="b"/>
                  <a:pathLst>
                    <a:path w="75741" h="70811" extrusionOk="0">
                      <a:moveTo>
                        <a:pt x="51788" y="0"/>
                      </a:moveTo>
                      <a:lnTo>
                        <a:pt x="26134" y="25567"/>
                      </a:lnTo>
                      <a:lnTo>
                        <a:pt x="21030" y="30671"/>
                      </a:lnTo>
                      <a:lnTo>
                        <a:pt x="20550" y="31108"/>
                      </a:lnTo>
                      <a:lnTo>
                        <a:pt x="19197" y="32329"/>
                      </a:lnTo>
                      <a:lnTo>
                        <a:pt x="16274" y="34293"/>
                      </a:lnTo>
                      <a:lnTo>
                        <a:pt x="13089" y="35820"/>
                      </a:lnTo>
                      <a:lnTo>
                        <a:pt x="9643" y="36736"/>
                      </a:lnTo>
                      <a:lnTo>
                        <a:pt x="7897" y="36998"/>
                      </a:lnTo>
                      <a:lnTo>
                        <a:pt x="6719" y="37128"/>
                      </a:lnTo>
                      <a:lnTo>
                        <a:pt x="6458" y="38306"/>
                      </a:lnTo>
                      <a:lnTo>
                        <a:pt x="6021" y="40270"/>
                      </a:lnTo>
                      <a:lnTo>
                        <a:pt x="4887" y="44109"/>
                      </a:lnTo>
                      <a:lnTo>
                        <a:pt x="3404" y="47818"/>
                      </a:lnTo>
                      <a:lnTo>
                        <a:pt x="1528" y="51352"/>
                      </a:lnTo>
                      <a:lnTo>
                        <a:pt x="481" y="53053"/>
                      </a:lnTo>
                      <a:lnTo>
                        <a:pt x="1" y="53795"/>
                      </a:lnTo>
                      <a:lnTo>
                        <a:pt x="350" y="54580"/>
                      </a:lnTo>
                      <a:lnTo>
                        <a:pt x="1266" y="56718"/>
                      </a:lnTo>
                      <a:lnTo>
                        <a:pt x="3404" y="60819"/>
                      </a:lnTo>
                      <a:lnTo>
                        <a:pt x="5891" y="64746"/>
                      </a:lnTo>
                      <a:lnTo>
                        <a:pt x="8726" y="68454"/>
                      </a:lnTo>
                      <a:lnTo>
                        <a:pt x="10297" y="70199"/>
                      </a:lnTo>
                      <a:lnTo>
                        <a:pt x="10821" y="70810"/>
                      </a:lnTo>
                      <a:lnTo>
                        <a:pt x="11650" y="70723"/>
                      </a:lnTo>
                      <a:lnTo>
                        <a:pt x="13918" y="70417"/>
                      </a:lnTo>
                      <a:lnTo>
                        <a:pt x="18368" y="69545"/>
                      </a:lnTo>
                      <a:lnTo>
                        <a:pt x="22688" y="68367"/>
                      </a:lnTo>
                      <a:lnTo>
                        <a:pt x="26920" y="66796"/>
                      </a:lnTo>
                      <a:lnTo>
                        <a:pt x="30977" y="64920"/>
                      </a:lnTo>
                      <a:lnTo>
                        <a:pt x="34904" y="62695"/>
                      </a:lnTo>
                      <a:lnTo>
                        <a:pt x="38612" y="60165"/>
                      </a:lnTo>
                      <a:lnTo>
                        <a:pt x="42146" y="57329"/>
                      </a:lnTo>
                      <a:lnTo>
                        <a:pt x="43804" y="55802"/>
                      </a:lnTo>
                      <a:lnTo>
                        <a:pt x="44895" y="54755"/>
                      </a:lnTo>
                      <a:lnTo>
                        <a:pt x="75740" y="23996"/>
                      </a:lnTo>
                      <a:lnTo>
                        <a:pt x="57547" y="18194"/>
                      </a:lnTo>
                      <a:lnTo>
                        <a:pt x="5178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89;p37">
                  <a:extLst>
                    <a:ext uri="{FF2B5EF4-FFF2-40B4-BE49-F238E27FC236}">
                      <a16:creationId xmlns:a16="http://schemas.microsoft.com/office/drawing/2014/main" id="{1E5F6DCB-470F-ED39-0C28-C47CD4597FDF}"/>
                    </a:ext>
                  </a:extLst>
                </p:cNvPr>
                <p:cNvSpPr/>
                <p:nvPr/>
              </p:nvSpPr>
              <p:spPr>
                <a:xfrm>
                  <a:off x="4419527" y="1855824"/>
                  <a:ext cx="1333223" cy="1116256"/>
                </a:xfrm>
                <a:custGeom>
                  <a:avLst/>
                  <a:gdLst/>
                  <a:ahLst/>
                  <a:cxnLst/>
                  <a:rect l="l" t="t" r="r" b="b"/>
                  <a:pathLst>
                    <a:path w="73996" h="61954" extrusionOk="0">
                      <a:moveTo>
                        <a:pt x="61823" y="1"/>
                      </a:moveTo>
                      <a:lnTo>
                        <a:pt x="55846" y="219"/>
                      </a:lnTo>
                      <a:lnTo>
                        <a:pt x="49912" y="1135"/>
                      </a:lnTo>
                      <a:lnTo>
                        <a:pt x="44153" y="2618"/>
                      </a:lnTo>
                      <a:lnTo>
                        <a:pt x="38569" y="4756"/>
                      </a:lnTo>
                      <a:lnTo>
                        <a:pt x="33202" y="7461"/>
                      </a:lnTo>
                      <a:lnTo>
                        <a:pt x="28141" y="10733"/>
                      </a:lnTo>
                      <a:lnTo>
                        <a:pt x="25742" y="12609"/>
                      </a:lnTo>
                      <a:lnTo>
                        <a:pt x="25393" y="12915"/>
                      </a:lnTo>
                      <a:lnTo>
                        <a:pt x="24433" y="13744"/>
                      </a:lnTo>
                      <a:lnTo>
                        <a:pt x="23473" y="14573"/>
                      </a:lnTo>
                      <a:lnTo>
                        <a:pt x="22426" y="15576"/>
                      </a:lnTo>
                      <a:lnTo>
                        <a:pt x="1" y="37958"/>
                      </a:lnTo>
                      <a:lnTo>
                        <a:pt x="5760" y="56151"/>
                      </a:lnTo>
                      <a:lnTo>
                        <a:pt x="23953" y="61954"/>
                      </a:lnTo>
                      <a:lnTo>
                        <a:pt x="45375" y="40532"/>
                      </a:lnTo>
                      <a:lnTo>
                        <a:pt x="46335" y="39616"/>
                      </a:lnTo>
                      <a:lnTo>
                        <a:pt x="47251" y="38830"/>
                      </a:lnTo>
                      <a:lnTo>
                        <a:pt x="48211" y="38089"/>
                      </a:lnTo>
                      <a:lnTo>
                        <a:pt x="50174" y="36823"/>
                      </a:lnTo>
                      <a:lnTo>
                        <a:pt x="52312" y="35733"/>
                      </a:lnTo>
                      <a:lnTo>
                        <a:pt x="54493" y="34904"/>
                      </a:lnTo>
                      <a:lnTo>
                        <a:pt x="56805" y="34337"/>
                      </a:lnTo>
                      <a:lnTo>
                        <a:pt x="59118" y="33988"/>
                      </a:lnTo>
                      <a:lnTo>
                        <a:pt x="61474" y="33900"/>
                      </a:lnTo>
                      <a:lnTo>
                        <a:pt x="63873" y="34031"/>
                      </a:lnTo>
                      <a:lnTo>
                        <a:pt x="65051" y="34249"/>
                      </a:lnTo>
                      <a:lnTo>
                        <a:pt x="67233" y="34598"/>
                      </a:lnTo>
                      <a:lnTo>
                        <a:pt x="67233" y="34598"/>
                      </a:lnTo>
                      <a:lnTo>
                        <a:pt x="66927" y="32417"/>
                      </a:lnTo>
                      <a:lnTo>
                        <a:pt x="66622" y="30410"/>
                      </a:lnTo>
                      <a:lnTo>
                        <a:pt x="65706" y="26396"/>
                      </a:lnTo>
                      <a:lnTo>
                        <a:pt x="64441" y="22513"/>
                      </a:lnTo>
                      <a:lnTo>
                        <a:pt x="62826" y="18761"/>
                      </a:lnTo>
                      <a:lnTo>
                        <a:pt x="61866" y="16929"/>
                      </a:lnTo>
                      <a:lnTo>
                        <a:pt x="62826" y="15096"/>
                      </a:lnTo>
                      <a:lnTo>
                        <a:pt x="65051" y="11562"/>
                      </a:lnTo>
                      <a:lnTo>
                        <a:pt x="67495" y="8203"/>
                      </a:lnTo>
                      <a:lnTo>
                        <a:pt x="70243" y="5105"/>
                      </a:lnTo>
                      <a:lnTo>
                        <a:pt x="71727" y="3622"/>
                      </a:lnTo>
                      <a:lnTo>
                        <a:pt x="73995" y="1397"/>
                      </a:lnTo>
                      <a:lnTo>
                        <a:pt x="70854" y="830"/>
                      </a:lnTo>
                      <a:lnTo>
                        <a:pt x="67844" y="393"/>
                      </a:lnTo>
                      <a:lnTo>
                        <a:pt x="6182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90;p37">
                  <a:extLst>
                    <a:ext uri="{FF2B5EF4-FFF2-40B4-BE49-F238E27FC236}">
                      <a16:creationId xmlns:a16="http://schemas.microsoft.com/office/drawing/2014/main" id="{103A2E7E-E05C-3908-F0E8-589E2518C09D}"/>
                    </a:ext>
                  </a:extLst>
                </p:cNvPr>
                <p:cNvSpPr/>
                <p:nvPr/>
              </p:nvSpPr>
              <p:spPr>
                <a:xfrm>
                  <a:off x="5611205" y="1920288"/>
                  <a:ext cx="920514" cy="1498299"/>
                </a:xfrm>
                <a:custGeom>
                  <a:avLst/>
                  <a:gdLst/>
                  <a:ahLst/>
                  <a:cxnLst/>
                  <a:rect l="l" t="t" r="r" b="b"/>
                  <a:pathLst>
                    <a:path w="51090" h="83158" extrusionOk="0">
                      <a:moveTo>
                        <a:pt x="14921" y="0"/>
                      </a:moveTo>
                      <a:lnTo>
                        <a:pt x="14223" y="480"/>
                      </a:lnTo>
                      <a:lnTo>
                        <a:pt x="12260" y="1745"/>
                      </a:lnTo>
                      <a:lnTo>
                        <a:pt x="8551" y="4581"/>
                      </a:lnTo>
                      <a:lnTo>
                        <a:pt x="5105" y="7679"/>
                      </a:lnTo>
                      <a:lnTo>
                        <a:pt x="1963" y="11126"/>
                      </a:lnTo>
                      <a:lnTo>
                        <a:pt x="524" y="12958"/>
                      </a:lnTo>
                      <a:lnTo>
                        <a:pt x="0" y="13612"/>
                      </a:lnTo>
                      <a:lnTo>
                        <a:pt x="262" y="14441"/>
                      </a:lnTo>
                      <a:lnTo>
                        <a:pt x="829" y="16361"/>
                      </a:lnTo>
                      <a:lnTo>
                        <a:pt x="1702" y="20244"/>
                      </a:lnTo>
                      <a:lnTo>
                        <a:pt x="2182" y="24214"/>
                      </a:lnTo>
                      <a:lnTo>
                        <a:pt x="2269" y="28228"/>
                      </a:lnTo>
                      <a:lnTo>
                        <a:pt x="2182" y="30235"/>
                      </a:lnTo>
                      <a:lnTo>
                        <a:pt x="2094" y="31413"/>
                      </a:lnTo>
                      <a:lnTo>
                        <a:pt x="3229" y="31893"/>
                      </a:lnTo>
                      <a:lnTo>
                        <a:pt x="4319" y="32329"/>
                      </a:lnTo>
                      <a:lnTo>
                        <a:pt x="6414" y="33420"/>
                      </a:lnTo>
                      <a:lnTo>
                        <a:pt x="8377" y="34772"/>
                      </a:lnTo>
                      <a:lnTo>
                        <a:pt x="10166" y="36300"/>
                      </a:lnTo>
                      <a:lnTo>
                        <a:pt x="10995" y="37172"/>
                      </a:lnTo>
                      <a:lnTo>
                        <a:pt x="11824" y="38001"/>
                      </a:lnTo>
                      <a:lnTo>
                        <a:pt x="13263" y="39877"/>
                      </a:lnTo>
                      <a:lnTo>
                        <a:pt x="14485" y="41884"/>
                      </a:lnTo>
                      <a:lnTo>
                        <a:pt x="15488" y="44022"/>
                      </a:lnTo>
                      <a:lnTo>
                        <a:pt x="15925" y="45156"/>
                      </a:lnTo>
                      <a:lnTo>
                        <a:pt x="16274" y="46247"/>
                      </a:lnTo>
                      <a:lnTo>
                        <a:pt x="16797" y="48603"/>
                      </a:lnTo>
                      <a:lnTo>
                        <a:pt x="17103" y="50915"/>
                      </a:lnTo>
                      <a:lnTo>
                        <a:pt x="17146" y="53315"/>
                      </a:lnTo>
                      <a:lnTo>
                        <a:pt x="17059" y="54493"/>
                      </a:lnTo>
                      <a:lnTo>
                        <a:pt x="16928" y="55671"/>
                      </a:lnTo>
                      <a:lnTo>
                        <a:pt x="16448" y="57983"/>
                      </a:lnTo>
                      <a:lnTo>
                        <a:pt x="15750" y="60252"/>
                      </a:lnTo>
                      <a:lnTo>
                        <a:pt x="14790" y="62433"/>
                      </a:lnTo>
                      <a:lnTo>
                        <a:pt x="14223" y="63437"/>
                      </a:lnTo>
                      <a:lnTo>
                        <a:pt x="13132" y="65400"/>
                      </a:lnTo>
                      <a:lnTo>
                        <a:pt x="15314" y="65880"/>
                      </a:lnTo>
                      <a:lnTo>
                        <a:pt x="17321" y="66273"/>
                      </a:lnTo>
                      <a:lnTo>
                        <a:pt x="21378" y="66796"/>
                      </a:lnTo>
                      <a:lnTo>
                        <a:pt x="25479" y="66927"/>
                      </a:lnTo>
                      <a:lnTo>
                        <a:pt x="29580" y="66665"/>
                      </a:lnTo>
                      <a:lnTo>
                        <a:pt x="31587" y="66404"/>
                      </a:lnTo>
                      <a:lnTo>
                        <a:pt x="32984" y="67931"/>
                      </a:lnTo>
                      <a:lnTo>
                        <a:pt x="35558" y="71203"/>
                      </a:lnTo>
                      <a:lnTo>
                        <a:pt x="37870" y="74693"/>
                      </a:lnTo>
                      <a:lnTo>
                        <a:pt x="39877" y="78314"/>
                      </a:lnTo>
                      <a:lnTo>
                        <a:pt x="40750" y="80234"/>
                      </a:lnTo>
                      <a:lnTo>
                        <a:pt x="42058" y="83157"/>
                      </a:lnTo>
                      <a:lnTo>
                        <a:pt x="43673" y="80365"/>
                      </a:lnTo>
                      <a:lnTo>
                        <a:pt x="45112" y="77703"/>
                      </a:lnTo>
                      <a:lnTo>
                        <a:pt x="47556" y="72163"/>
                      </a:lnTo>
                      <a:lnTo>
                        <a:pt x="49344" y="66447"/>
                      </a:lnTo>
                      <a:lnTo>
                        <a:pt x="50522" y="60601"/>
                      </a:lnTo>
                      <a:lnTo>
                        <a:pt x="51090" y="54667"/>
                      </a:lnTo>
                      <a:lnTo>
                        <a:pt x="51002" y="48690"/>
                      </a:lnTo>
                      <a:lnTo>
                        <a:pt x="50261" y="42757"/>
                      </a:lnTo>
                      <a:lnTo>
                        <a:pt x="48908" y="36867"/>
                      </a:lnTo>
                      <a:lnTo>
                        <a:pt x="47992" y="33987"/>
                      </a:lnTo>
                      <a:lnTo>
                        <a:pt x="47992" y="33944"/>
                      </a:lnTo>
                      <a:lnTo>
                        <a:pt x="46901" y="31064"/>
                      </a:lnTo>
                      <a:lnTo>
                        <a:pt x="44327" y="25654"/>
                      </a:lnTo>
                      <a:lnTo>
                        <a:pt x="41142" y="20549"/>
                      </a:lnTo>
                      <a:lnTo>
                        <a:pt x="37521" y="15794"/>
                      </a:lnTo>
                      <a:lnTo>
                        <a:pt x="33376" y="11518"/>
                      </a:lnTo>
                      <a:lnTo>
                        <a:pt x="28795" y="7679"/>
                      </a:lnTo>
                      <a:lnTo>
                        <a:pt x="23821" y="4319"/>
                      </a:lnTo>
                      <a:lnTo>
                        <a:pt x="18499" y="1484"/>
                      </a:lnTo>
                      <a:lnTo>
                        <a:pt x="15663" y="306"/>
                      </a:lnTo>
                      <a:lnTo>
                        <a:pt x="1492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91;p37">
                  <a:extLst>
                    <a:ext uri="{FF2B5EF4-FFF2-40B4-BE49-F238E27FC236}">
                      <a16:creationId xmlns:a16="http://schemas.microsoft.com/office/drawing/2014/main" id="{28E9FB81-352F-77D0-A6FB-F60594F4B0A5}"/>
                    </a:ext>
                  </a:extLst>
                </p:cNvPr>
                <p:cNvSpPr/>
                <p:nvPr/>
              </p:nvSpPr>
              <p:spPr>
                <a:xfrm>
                  <a:off x="4733166" y="3071085"/>
                  <a:ext cx="1554892" cy="803382"/>
                </a:xfrm>
                <a:custGeom>
                  <a:avLst/>
                  <a:gdLst/>
                  <a:ahLst/>
                  <a:cxnLst/>
                  <a:rect l="l" t="t" r="r" b="b"/>
                  <a:pathLst>
                    <a:path w="86299" h="44589" extrusionOk="0">
                      <a:moveTo>
                        <a:pt x="23953" y="0"/>
                      </a:moveTo>
                      <a:lnTo>
                        <a:pt x="21030" y="9206"/>
                      </a:lnTo>
                      <a:lnTo>
                        <a:pt x="21030" y="9293"/>
                      </a:lnTo>
                      <a:lnTo>
                        <a:pt x="20986" y="9380"/>
                      </a:lnTo>
                      <a:lnTo>
                        <a:pt x="20506" y="10602"/>
                      </a:lnTo>
                      <a:lnTo>
                        <a:pt x="19721" y="12740"/>
                      </a:lnTo>
                      <a:lnTo>
                        <a:pt x="19110" y="14703"/>
                      </a:lnTo>
                      <a:lnTo>
                        <a:pt x="18586" y="16535"/>
                      </a:lnTo>
                      <a:lnTo>
                        <a:pt x="18237" y="18150"/>
                      </a:lnTo>
                      <a:lnTo>
                        <a:pt x="16798" y="18760"/>
                      </a:lnTo>
                      <a:lnTo>
                        <a:pt x="15096" y="19371"/>
                      </a:lnTo>
                      <a:lnTo>
                        <a:pt x="13220" y="20026"/>
                      </a:lnTo>
                      <a:lnTo>
                        <a:pt x="10995" y="20637"/>
                      </a:lnTo>
                      <a:lnTo>
                        <a:pt x="9337" y="21029"/>
                      </a:lnTo>
                      <a:lnTo>
                        <a:pt x="1" y="23996"/>
                      </a:lnTo>
                      <a:lnTo>
                        <a:pt x="4145" y="28141"/>
                      </a:lnTo>
                      <a:lnTo>
                        <a:pt x="6196" y="30104"/>
                      </a:lnTo>
                      <a:lnTo>
                        <a:pt x="7636" y="31369"/>
                      </a:lnTo>
                      <a:lnTo>
                        <a:pt x="8072" y="31718"/>
                      </a:lnTo>
                      <a:lnTo>
                        <a:pt x="8552" y="32111"/>
                      </a:lnTo>
                      <a:lnTo>
                        <a:pt x="9686" y="33027"/>
                      </a:lnTo>
                      <a:lnTo>
                        <a:pt x="11519" y="34380"/>
                      </a:lnTo>
                      <a:lnTo>
                        <a:pt x="15314" y="36823"/>
                      </a:lnTo>
                      <a:lnTo>
                        <a:pt x="19285" y="38961"/>
                      </a:lnTo>
                      <a:lnTo>
                        <a:pt x="23386" y="40749"/>
                      </a:lnTo>
                      <a:lnTo>
                        <a:pt x="27618" y="42233"/>
                      </a:lnTo>
                      <a:lnTo>
                        <a:pt x="31981" y="43367"/>
                      </a:lnTo>
                      <a:lnTo>
                        <a:pt x="36387" y="44109"/>
                      </a:lnTo>
                      <a:lnTo>
                        <a:pt x="40924" y="44545"/>
                      </a:lnTo>
                      <a:lnTo>
                        <a:pt x="43193" y="44589"/>
                      </a:lnTo>
                      <a:lnTo>
                        <a:pt x="43935" y="44589"/>
                      </a:lnTo>
                      <a:lnTo>
                        <a:pt x="46945" y="44545"/>
                      </a:lnTo>
                      <a:lnTo>
                        <a:pt x="52835" y="43891"/>
                      </a:lnTo>
                      <a:lnTo>
                        <a:pt x="58594" y="42626"/>
                      </a:lnTo>
                      <a:lnTo>
                        <a:pt x="64179" y="40793"/>
                      </a:lnTo>
                      <a:lnTo>
                        <a:pt x="69501" y="38394"/>
                      </a:lnTo>
                      <a:lnTo>
                        <a:pt x="74606" y="35427"/>
                      </a:lnTo>
                      <a:lnTo>
                        <a:pt x="79362" y="31936"/>
                      </a:lnTo>
                      <a:lnTo>
                        <a:pt x="83724" y="27923"/>
                      </a:lnTo>
                      <a:lnTo>
                        <a:pt x="85731" y="25697"/>
                      </a:lnTo>
                      <a:lnTo>
                        <a:pt x="86299" y="25087"/>
                      </a:lnTo>
                      <a:lnTo>
                        <a:pt x="86124" y="24258"/>
                      </a:lnTo>
                      <a:lnTo>
                        <a:pt x="85557" y="21989"/>
                      </a:lnTo>
                      <a:lnTo>
                        <a:pt x="84204" y="17539"/>
                      </a:lnTo>
                      <a:lnTo>
                        <a:pt x="82416" y="13220"/>
                      </a:lnTo>
                      <a:lnTo>
                        <a:pt x="80278" y="9118"/>
                      </a:lnTo>
                      <a:lnTo>
                        <a:pt x="79056" y="7112"/>
                      </a:lnTo>
                      <a:lnTo>
                        <a:pt x="78620" y="6413"/>
                      </a:lnTo>
                      <a:lnTo>
                        <a:pt x="77747" y="6370"/>
                      </a:lnTo>
                      <a:lnTo>
                        <a:pt x="75740" y="6283"/>
                      </a:lnTo>
                      <a:lnTo>
                        <a:pt x="71770" y="5715"/>
                      </a:lnTo>
                      <a:lnTo>
                        <a:pt x="67887" y="4843"/>
                      </a:lnTo>
                      <a:lnTo>
                        <a:pt x="64091" y="3578"/>
                      </a:lnTo>
                      <a:lnTo>
                        <a:pt x="62259" y="2792"/>
                      </a:lnTo>
                      <a:lnTo>
                        <a:pt x="61168" y="2312"/>
                      </a:lnTo>
                      <a:lnTo>
                        <a:pt x="60383" y="3185"/>
                      </a:lnTo>
                      <a:lnTo>
                        <a:pt x="59554" y="4101"/>
                      </a:lnTo>
                      <a:lnTo>
                        <a:pt x="57809" y="5672"/>
                      </a:lnTo>
                      <a:lnTo>
                        <a:pt x="55889" y="7068"/>
                      </a:lnTo>
                      <a:lnTo>
                        <a:pt x="53839" y="8246"/>
                      </a:lnTo>
                      <a:lnTo>
                        <a:pt x="51701" y="9206"/>
                      </a:lnTo>
                      <a:lnTo>
                        <a:pt x="49432" y="9947"/>
                      </a:lnTo>
                      <a:lnTo>
                        <a:pt x="47120" y="10427"/>
                      </a:lnTo>
                      <a:lnTo>
                        <a:pt x="44764" y="10645"/>
                      </a:lnTo>
                      <a:lnTo>
                        <a:pt x="43586" y="10645"/>
                      </a:lnTo>
                      <a:lnTo>
                        <a:pt x="41797" y="10602"/>
                      </a:lnTo>
                      <a:lnTo>
                        <a:pt x="38263" y="9991"/>
                      </a:lnTo>
                      <a:lnTo>
                        <a:pt x="34947" y="8857"/>
                      </a:lnTo>
                      <a:lnTo>
                        <a:pt x="31806" y="7155"/>
                      </a:lnTo>
                      <a:lnTo>
                        <a:pt x="30366" y="6108"/>
                      </a:lnTo>
                      <a:lnTo>
                        <a:pt x="29886" y="5759"/>
                      </a:lnTo>
                      <a:lnTo>
                        <a:pt x="29014" y="4974"/>
                      </a:lnTo>
                      <a:lnTo>
                        <a:pt x="2395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92;p37">
                  <a:extLst>
                    <a:ext uri="{FF2B5EF4-FFF2-40B4-BE49-F238E27FC236}">
                      <a16:creationId xmlns:a16="http://schemas.microsoft.com/office/drawing/2014/main" id="{E8CC0DCE-3104-17A8-CEBC-2E1FE2DE1B7D}"/>
                    </a:ext>
                  </a:extLst>
                </p:cNvPr>
                <p:cNvSpPr/>
                <p:nvPr/>
              </p:nvSpPr>
              <p:spPr>
                <a:xfrm>
                  <a:off x="3777313" y="2116799"/>
                  <a:ext cx="1333223" cy="1328502"/>
                </a:xfrm>
                <a:custGeom>
                  <a:avLst/>
                  <a:gdLst/>
                  <a:ahLst/>
                  <a:cxnLst/>
                  <a:rect l="l" t="t" r="r" b="b"/>
                  <a:pathLst>
                    <a:path w="73996" h="73734" extrusionOk="0">
                      <a:moveTo>
                        <a:pt x="23953" y="0"/>
                      </a:moveTo>
                      <a:lnTo>
                        <a:pt x="18194" y="18281"/>
                      </a:lnTo>
                      <a:lnTo>
                        <a:pt x="1" y="23909"/>
                      </a:lnTo>
                      <a:lnTo>
                        <a:pt x="49999" y="73733"/>
                      </a:lnTo>
                      <a:lnTo>
                        <a:pt x="68236" y="68062"/>
                      </a:lnTo>
                      <a:lnTo>
                        <a:pt x="73995" y="50305"/>
                      </a:lnTo>
                      <a:lnTo>
                        <a:pt x="23953" y="0"/>
                      </a:lnTo>
                      <a:close/>
                    </a:path>
                  </a:pathLst>
                </a:custGeom>
                <a:solidFill>
                  <a:srgbClr val="009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93;p37">
                  <a:extLst>
                    <a:ext uri="{FF2B5EF4-FFF2-40B4-BE49-F238E27FC236}">
                      <a16:creationId xmlns:a16="http://schemas.microsoft.com/office/drawing/2014/main" id="{D2FA282F-5297-5AA5-122E-68CF9033A33C}"/>
                    </a:ext>
                  </a:extLst>
                </p:cNvPr>
                <p:cNvSpPr/>
                <p:nvPr/>
              </p:nvSpPr>
              <p:spPr>
                <a:xfrm>
                  <a:off x="4291032" y="2559940"/>
                  <a:ext cx="292424" cy="292442"/>
                </a:xfrm>
                <a:custGeom>
                  <a:avLst/>
                  <a:gdLst/>
                  <a:ahLst/>
                  <a:cxnLst/>
                  <a:rect l="l" t="t" r="r" b="b"/>
                  <a:pathLst>
                    <a:path w="16230" h="16231" extrusionOk="0">
                      <a:moveTo>
                        <a:pt x="8508" y="1"/>
                      </a:moveTo>
                      <a:lnTo>
                        <a:pt x="6893" y="88"/>
                      </a:lnTo>
                      <a:lnTo>
                        <a:pt x="6064" y="262"/>
                      </a:lnTo>
                      <a:lnTo>
                        <a:pt x="5279" y="524"/>
                      </a:lnTo>
                      <a:lnTo>
                        <a:pt x="3839" y="1222"/>
                      </a:lnTo>
                      <a:lnTo>
                        <a:pt x="2574" y="2182"/>
                      </a:lnTo>
                      <a:lnTo>
                        <a:pt x="1527" y="3360"/>
                      </a:lnTo>
                      <a:lnTo>
                        <a:pt x="742" y="4669"/>
                      </a:lnTo>
                      <a:lnTo>
                        <a:pt x="218" y="6152"/>
                      </a:lnTo>
                      <a:lnTo>
                        <a:pt x="0" y="7723"/>
                      </a:lnTo>
                      <a:lnTo>
                        <a:pt x="87" y="9337"/>
                      </a:lnTo>
                      <a:lnTo>
                        <a:pt x="262" y="10122"/>
                      </a:lnTo>
                      <a:lnTo>
                        <a:pt x="524" y="10951"/>
                      </a:lnTo>
                      <a:lnTo>
                        <a:pt x="1222" y="12391"/>
                      </a:lnTo>
                      <a:lnTo>
                        <a:pt x="2181" y="13656"/>
                      </a:lnTo>
                      <a:lnTo>
                        <a:pt x="3359" y="14660"/>
                      </a:lnTo>
                      <a:lnTo>
                        <a:pt x="4668" y="15445"/>
                      </a:lnTo>
                      <a:lnTo>
                        <a:pt x="6152" y="15969"/>
                      </a:lnTo>
                      <a:lnTo>
                        <a:pt x="7722" y="16230"/>
                      </a:lnTo>
                      <a:lnTo>
                        <a:pt x="9337" y="16143"/>
                      </a:lnTo>
                      <a:lnTo>
                        <a:pt x="10122" y="15969"/>
                      </a:lnTo>
                      <a:lnTo>
                        <a:pt x="10951" y="15707"/>
                      </a:lnTo>
                      <a:lnTo>
                        <a:pt x="12391" y="15009"/>
                      </a:lnTo>
                      <a:lnTo>
                        <a:pt x="13656" y="14049"/>
                      </a:lnTo>
                      <a:lnTo>
                        <a:pt x="14659" y="12871"/>
                      </a:lnTo>
                      <a:lnTo>
                        <a:pt x="15445" y="11519"/>
                      </a:lnTo>
                      <a:lnTo>
                        <a:pt x="15968" y="10079"/>
                      </a:lnTo>
                      <a:lnTo>
                        <a:pt x="16230" y="8508"/>
                      </a:lnTo>
                      <a:lnTo>
                        <a:pt x="16143" y="6894"/>
                      </a:lnTo>
                      <a:lnTo>
                        <a:pt x="15968" y="6065"/>
                      </a:lnTo>
                      <a:lnTo>
                        <a:pt x="15706" y="5280"/>
                      </a:lnTo>
                      <a:lnTo>
                        <a:pt x="15008" y="3840"/>
                      </a:lnTo>
                      <a:lnTo>
                        <a:pt x="14049" y="2575"/>
                      </a:lnTo>
                      <a:lnTo>
                        <a:pt x="12871" y="1528"/>
                      </a:lnTo>
                      <a:lnTo>
                        <a:pt x="11518" y="742"/>
                      </a:lnTo>
                      <a:lnTo>
                        <a:pt x="10078" y="219"/>
                      </a:lnTo>
                      <a:lnTo>
                        <a:pt x="8508" y="1"/>
                      </a:lnTo>
                      <a:close/>
                    </a:path>
                  </a:pathLst>
                </a:cu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Georgia Pro Cond" panose="02040506050405020303" pitchFamily="18" charset="0"/>
                      <a:ea typeface="Fira Sans"/>
                      <a:cs typeface="Fira Sans"/>
                      <a:sym typeface="Fira Sans"/>
                    </a:rPr>
                    <a:t>3</a:t>
                  </a:r>
                  <a:endParaRPr b="1" dirty="0">
                    <a:latin typeface="Georgia Pro Cond" panose="02040506050405020303" pitchFamily="18" charset="0"/>
                    <a:ea typeface="Fira Sans"/>
                    <a:cs typeface="Fira Sans"/>
                    <a:sym typeface="Fira Sans"/>
                  </a:endParaRPr>
                </a:p>
              </p:txBody>
            </p:sp>
            <p:sp>
              <p:nvSpPr>
                <p:cNvPr id="29" name="Google Shape;594;p37">
                  <a:extLst>
                    <a:ext uri="{FF2B5EF4-FFF2-40B4-BE49-F238E27FC236}">
                      <a16:creationId xmlns:a16="http://schemas.microsoft.com/office/drawing/2014/main" id="{062C3B5E-BA22-9ED0-1BD0-33629676C68A}"/>
                    </a:ext>
                  </a:extLst>
                </p:cNvPr>
                <p:cNvSpPr/>
                <p:nvPr/>
              </p:nvSpPr>
              <p:spPr>
                <a:xfrm>
                  <a:off x="5794347" y="2138023"/>
                  <a:ext cx="291649" cy="291649"/>
                </a:xfrm>
                <a:custGeom>
                  <a:avLst/>
                  <a:gdLst/>
                  <a:ahLst/>
                  <a:cxnLst/>
                  <a:rect l="l" t="t" r="r" b="b"/>
                  <a:pathLst>
                    <a:path w="16187" h="16187" extrusionOk="0">
                      <a:moveTo>
                        <a:pt x="7723" y="0"/>
                      </a:moveTo>
                      <a:lnTo>
                        <a:pt x="6894" y="88"/>
                      </a:lnTo>
                      <a:lnTo>
                        <a:pt x="6065" y="219"/>
                      </a:lnTo>
                      <a:lnTo>
                        <a:pt x="4582" y="786"/>
                      </a:lnTo>
                      <a:lnTo>
                        <a:pt x="3229" y="1615"/>
                      </a:lnTo>
                      <a:lnTo>
                        <a:pt x="2051" y="2662"/>
                      </a:lnTo>
                      <a:lnTo>
                        <a:pt x="1135" y="3927"/>
                      </a:lnTo>
                      <a:lnTo>
                        <a:pt x="481" y="5323"/>
                      </a:lnTo>
                      <a:lnTo>
                        <a:pt x="88" y="6850"/>
                      </a:lnTo>
                      <a:lnTo>
                        <a:pt x="1" y="8464"/>
                      </a:lnTo>
                      <a:lnTo>
                        <a:pt x="88" y="9293"/>
                      </a:lnTo>
                      <a:lnTo>
                        <a:pt x="262" y="10122"/>
                      </a:lnTo>
                      <a:lnTo>
                        <a:pt x="786" y="11649"/>
                      </a:lnTo>
                      <a:lnTo>
                        <a:pt x="1615" y="12958"/>
                      </a:lnTo>
                      <a:lnTo>
                        <a:pt x="2662" y="14136"/>
                      </a:lnTo>
                      <a:lnTo>
                        <a:pt x="3927" y="15052"/>
                      </a:lnTo>
                      <a:lnTo>
                        <a:pt x="5323" y="15707"/>
                      </a:lnTo>
                      <a:lnTo>
                        <a:pt x="6850" y="16100"/>
                      </a:lnTo>
                      <a:lnTo>
                        <a:pt x="8465" y="16187"/>
                      </a:lnTo>
                      <a:lnTo>
                        <a:pt x="9294" y="16100"/>
                      </a:lnTo>
                      <a:lnTo>
                        <a:pt x="10123" y="15969"/>
                      </a:lnTo>
                      <a:lnTo>
                        <a:pt x="11650" y="15401"/>
                      </a:lnTo>
                      <a:lnTo>
                        <a:pt x="13002" y="14572"/>
                      </a:lnTo>
                      <a:lnTo>
                        <a:pt x="14136" y="13525"/>
                      </a:lnTo>
                      <a:lnTo>
                        <a:pt x="15053" y="12260"/>
                      </a:lnTo>
                      <a:lnTo>
                        <a:pt x="15707" y="10864"/>
                      </a:lnTo>
                      <a:lnTo>
                        <a:pt x="16100" y="9337"/>
                      </a:lnTo>
                      <a:lnTo>
                        <a:pt x="16187" y="7723"/>
                      </a:lnTo>
                      <a:lnTo>
                        <a:pt x="16100" y="6894"/>
                      </a:lnTo>
                      <a:lnTo>
                        <a:pt x="15969" y="6065"/>
                      </a:lnTo>
                      <a:lnTo>
                        <a:pt x="15402" y="4538"/>
                      </a:lnTo>
                      <a:lnTo>
                        <a:pt x="14573" y="3229"/>
                      </a:lnTo>
                      <a:lnTo>
                        <a:pt x="13526" y="2051"/>
                      </a:lnTo>
                      <a:lnTo>
                        <a:pt x="12260" y="1135"/>
                      </a:lnTo>
                      <a:lnTo>
                        <a:pt x="10864" y="480"/>
                      </a:lnTo>
                      <a:lnTo>
                        <a:pt x="9337" y="88"/>
                      </a:lnTo>
                      <a:lnTo>
                        <a:pt x="7723" y="0"/>
                      </a:lnTo>
                      <a:close/>
                    </a:path>
                  </a:pathLst>
                </a:cu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Georgia Pro Cond" panose="02040506050405020303" pitchFamily="18" charset="0"/>
                      <a:ea typeface="Fira Sans"/>
                      <a:cs typeface="Fira Sans"/>
                      <a:sym typeface="Fira Sans"/>
                    </a:rPr>
                    <a:t>5</a:t>
                  </a:r>
                  <a:endParaRPr b="1">
                    <a:latin typeface="Georgia Pro Cond" panose="02040506050405020303" pitchFamily="18" charset="0"/>
                    <a:ea typeface="Fira Sans"/>
                    <a:cs typeface="Fira Sans"/>
                    <a:sym typeface="Fira Sans"/>
                  </a:endParaRPr>
                </a:p>
              </p:txBody>
            </p:sp>
            <p:sp>
              <p:nvSpPr>
                <p:cNvPr id="30" name="Google Shape;595;p37">
                  <a:extLst>
                    <a:ext uri="{FF2B5EF4-FFF2-40B4-BE49-F238E27FC236}">
                      <a16:creationId xmlns:a16="http://schemas.microsoft.com/office/drawing/2014/main" id="{99D9CF40-A58E-9CCE-FE52-DD6A630D9B65}"/>
                    </a:ext>
                  </a:extLst>
                </p:cNvPr>
                <p:cNvSpPr/>
                <p:nvPr/>
              </p:nvSpPr>
              <p:spPr>
                <a:xfrm>
                  <a:off x="5785699" y="3310818"/>
                  <a:ext cx="292442" cy="291667"/>
                </a:xfrm>
                <a:custGeom>
                  <a:avLst/>
                  <a:gdLst/>
                  <a:ahLst/>
                  <a:cxnLst/>
                  <a:rect l="l" t="t" r="r" b="b"/>
                  <a:pathLst>
                    <a:path w="16231" h="16188" extrusionOk="0">
                      <a:moveTo>
                        <a:pt x="8116" y="1"/>
                      </a:moveTo>
                      <a:lnTo>
                        <a:pt x="7287" y="44"/>
                      </a:lnTo>
                      <a:lnTo>
                        <a:pt x="5716" y="350"/>
                      </a:lnTo>
                      <a:lnTo>
                        <a:pt x="4233" y="961"/>
                      </a:lnTo>
                      <a:lnTo>
                        <a:pt x="2967" y="1833"/>
                      </a:lnTo>
                      <a:lnTo>
                        <a:pt x="1877" y="2924"/>
                      </a:lnTo>
                      <a:lnTo>
                        <a:pt x="1004" y="4233"/>
                      </a:lnTo>
                      <a:lnTo>
                        <a:pt x="393" y="5673"/>
                      </a:lnTo>
                      <a:lnTo>
                        <a:pt x="44" y="7287"/>
                      </a:lnTo>
                      <a:lnTo>
                        <a:pt x="1" y="8116"/>
                      </a:lnTo>
                      <a:lnTo>
                        <a:pt x="44" y="8945"/>
                      </a:lnTo>
                      <a:lnTo>
                        <a:pt x="393" y="10515"/>
                      </a:lnTo>
                      <a:lnTo>
                        <a:pt x="1004" y="11955"/>
                      </a:lnTo>
                      <a:lnTo>
                        <a:pt x="1877" y="13264"/>
                      </a:lnTo>
                      <a:lnTo>
                        <a:pt x="2967" y="14355"/>
                      </a:lnTo>
                      <a:lnTo>
                        <a:pt x="4233" y="15227"/>
                      </a:lnTo>
                      <a:lnTo>
                        <a:pt x="5716" y="15838"/>
                      </a:lnTo>
                      <a:lnTo>
                        <a:pt x="7287" y="16187"/>
                      </a:lnTo>
                      <a:lnTo>
                        <a:pt x="8945" y="16187"/>
                      </a:lnTo>
                      <a:lnTo>
                        <a:pt x="10515" y="15838"/>
                      </a:lnTo>
                      <a:lnTo>
                        <a:pt x="11999" y="15227"/>
                      </a:lnTo>
                      <a:lnTo>
                        <a:pt x="13264" y="14355"/>
                      </a:lnTo>
                      <a:lnTo>
                        <a:pt x="14398" y="13264"/>
                      </a:lnTo>
                      <a:lnTo>
                        <a:pt x="15271" y="11955"/>
                      </a:lnTo>
                      <a:lnTo>
                        <a:pt x="15882" y="10515"/>
                      </a:lnTo>
                      <a:lnTo>
                        <a:pt x="16187" y="8945"/>
                      </a:lnTo>
                      <a:lnTo>
                        <a:pt x="16231" y="8116"/>
                      </a:lnTo>
                      <a:lnTo>
                        <a:pt x="16187" y="7287"/>
                      </a:lnTo>
                      <a:lnTo>
                        <a:pt x="15882" y="5673"/>
                      </a:lnTo>
                      <a:lnTo>
                        <a:pt x="15271" y="4233"/>
                      </a:lnTo>
                      <a:lnTo>
                        <a:pt x="14398" y="2924"/>
                      </a:lnTo>
                      <a:lnTo>
                        <a:pt x="13264" y="1833"/>
                      </a:lnTo>
                      <a:lnTo>
                        <a:pt x="11999" y="961"/>
                      </a:lnTo>
                      <a:lnTo>
                        <a:pt x="10515" y="350"/>
                      </a:lnTo>
                      <a:lnTo>
                        <a:pt x="8945" y="44"/>
                      </a:lnTo>
                      <a:lnTo>
                        <a:pt x="8116" y="1"/>
                      </a:lnTo>
                      <a:close/>
                    </a:path>
                  </a:pathLst>
                </a:cu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Georgia Pro Cond" panose="02040506050405020303" pitchFamily="18" charset="0"/>
                      <a:ea typeface="Fira Sans"/>
                      <a:cs typeface="Fira Sans"/>
                      <a:sym typeface="Fira Sans"/>
                    </a:rPr>
                    <a:t>4</a:t>
                  </a:r>
                  <a:endParaRPr b="1">
                    <a:latin typeface="Georgia Pro Cond" panose="02040506050405020303" pitchFamily="18" charset="0"/>
                    <a:ea typeface="Fira Sans"/>
                    <a:cs typeface="Fira Sans"/>
                    <a:sym typeface="Fira Sans"/>
                  </a:endParaRPr>
                </a:p>
              </p:txBody>
            </p:sp>
            <p:sp>
              <p:nvSpPr>
                <p:cNvPr id="31" name="Google Shape;596;p37">
                  <a:extLst>
                    <a:ext uri="{FF2B5EF4-FFF2-40B4-BE49-F238E27FC236}">
                      <a16:creationId xmlns:a16="http://schemas.microsoft.com/office/drawing/2014/main" id="{30CE9194-196A-27E0-A9F1-3700F50350F7}"/>
                    </a:ext>
                  </a:extLst>
                </p:cNvPr>
                <p:cNvSpPr/>
                <p:nvPr/>
              </p:nvSpPr>
              <p:spPr>
                <a:xfrm>
                  <a:off x="3034557" y="2014423"/>
                  <a:ext cx="292383" cy="292401"/>
                </a:xfrm>
                <a:custGeom>
                  <a:avLst/>
                  <a:gdLst/>
                  <a:ahLst/>
                  <a:cxnLst/>
                  <a:rect l="l" t="t" r="r" b="b"/>
                  <a:pathLst>
                    <a:path w="16230" h="16231" extrusionOk="0">
                      <a:moveTo>
                        <a:pt x="8508" y="1"/>
                      </a:moveTo>
                      <a:lnTo>
                        <a:pt x="6893" y="88"/>
                      </a:lnTo>
                      <a:lnTo>
                        <a:pt x="6064" y="262"/>
                      </a:lnTo>
                      <a:lnTo>
                        <a:pt x="5279" y="524"/>
                      </a:lnTo>
                      <a:lnTo>
                        <a:pt x="3839" y="1222"/>
                      </a:lnTo>
                      <a:lnTo>
                        <a:pt x="2574" y="2182"/>
                      </a:lnTo>
                      <a:lnTo>
                        <a:pt x="1527" y="3360"/>
                      </a:lnTo>
                      <a:lnTo>
                        <a:pt x="742" y="4669"/>
                      </a:lnTo>
                      <a:lnTo>
                        <a:pt x="218" y="6152"/>
                      </a:lnTo>
                      <a:lnTo>
                        <a:pt x="0" y="7723"/>
                      </a:lnTo>
                      <a:lnTo>
                        <a:pt x="87" y="9337"/>
                      </a:lnTo>
                      <a:lnTo>
                        <a:pt x="262" y="10122"/>
                      </a:lnTo>
                      <a:lnTo>
                        <a:pt x="524" y="10951"/>
                      </a:lnTo>
                      <a:lnTo>
                        <a:pt x="1222" y="12391"/>
                      </a:lnTo>
                      <a:lnTo>
                        <a:pt x="2181" y="13656"/>
                      </a:lnTo>
                      <a:lnTo>
                        <a:pt x="3359" y="14660"/>
                      </a:lnTo>
                      <a:lnTo>
                        <a:pt x="4668" y="15445"/>
                      </a:lnTo>
                      <a:lnTo>
                        <a:pt x="6152" y="15969"/>
                      </a:lnTo>
                      <a:lnTo>
                        <a:pt x="7722" y="16230"/>
                      </a:lnTo>
                      <a:lnTo>
                        <a:pt x="9337" y="16143"/>
                      </a:lnTo>
                      <a:lnTo>
                        <a:pt x="10122" y="15969"/>
                      </a:lnTo>
                      <a:lnTo>
                        <a:pt x="10951" y="15707"/>
                      </a:lnTo>
                      <a:lnTo>
                        <a:pt x="12391" y="15009"/>
                      </a:lnTo>
                      <a:lnTo>
                        <a:pt x="13656" y="14049"/>
                      </a:lnTo>
                      <a:lnTo>
                        <a:pt x="14659" y="12871"/>
                      </a:lnTo>
                      <a:lnTo>
                        <a:pt x="15445" y="11519"/>
                      </a:lnTo>
                      <a:lnTo>
                        <a:pt x="15968" y="10079"/>
                      </a:lnTo>
                      <a:lnTo>
                        <a:pt x="16230" y="8508"/>
                      </a:lnTo>
                      <a:lnTo>
                        <a:pt x="16143" y="6894"/>
                      </a:lnTo>
                      <a:lnTo>
                        <a:pt x="15968" y="6065"/>
                      </a:lnTo>
                      <a:lnTo>
                        <a:pt x="15706" y="5280"/>
                      </a:lnTo>
                      <a:lnTo>
                        <a:pt x="15008" y="3840"/>
                      </a:lnTo>
                      <a:lnTo>
                        <a:pt x="14049" y="2575"/>
                      </a:lnTo>
                      <a:lnTo>
                        <a:pt x="12871" y="1528"/>
                      </a:lnTo>
                      <a:lnTo>
                        <a:pt x="11518" y="742"/>
                      </a:lnTo>
                      <a:lnTo>
                        <a:pt x="10078" y="219"/>
                      </a:lnTo>
                      <a:lnTo>
                        <a:pt x="8508" y="1"/>
                      </a:lnTo>
                      <a:close/>
                    </a:path>
                  </a:pathLst>
                </a:cu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Georgia Pro Cond" panose="02040506050405020303" pitchFamily="18" charset="0"/>
                      <a:ea typeface="Fira Sans"/>
                      <a:cs typeface="Fira Sans"/>
                      <a:sym typeface="Fira Sans"/>
                    </a:rPr>
                    <a:t>2</a:t>
                  </a:r>
                  <a:endParaRPr b="1" dirty="0">
                    <a:latin typeface="Georgia Pro Cond" panose="02040506050405020303" pitchFamily="18" charset="0"/>
                    <a:ea typeface="Fira Sans"/>
                    <a:cs typeface="Fira Sans"/>
                    <a:sym typeface="Fira Sans"/>
                  </a:endParaRPr>
                </a:p>
              </p:txBody>
            </p:sp>
            <p:sp>
              <p:nvSpPr>
                <p:cNvPr id="32" name="Google Shape;597;p37">
                  <a:extLst>
                    <a:ext uri="{FF2B5EF4-FFF2-40B4-BE49-F238E27FC236}">
                      <a16:creationId xmlns:a16="http://schemas.microsoft.com/office/drawing/2014/main" id="{3FF04D69-F22F-F874-57E1-C4BFF766A9C8}"/>
                    </a:ext>
                  </a:extLst>
                </p:cNvPr>
                <p:cNvSpPr/>
                <p:nvPr/>
              </p:nvSpPr>
              <p:spPr>
                <a:xfrm>
                  <a:off x="2683900" y="2718926"/>
                  <a:ext cx="291667" cy="291649"/>
                </a:xfrm>
                <a:custGeom>
                  <a:avLst/>
                  <a:gdLst/>
                  <a:ahLst/>
                  <a:cxnLst/>
                  <a:rect l="l" t="t" r="r" b="b"/>
                  <a:pathLst>
                    <a:path w="16188" h="16187" extrusionOk="0">
                      <a:moveTo>
                        <a:pt x="8639" y="0"/>
                      </a:moveTo>
                      <a:lnTo>
                        <a:pt x="7025" y="44"/>
                      </a:lnTo>
                      <a:lnTo>
                        <a:pt x="6196" y="218"/>
                      </a:lnTo>
                      <a:lnTo>
                        <a:pt x="5411" y="437"/>
                      </a:lnTo>
                      <a:lnTo>
                        <a:pt x="3927" y="1135"/>
                      </a:lnTo>
                      <a:lnTo>
                        <a:pt x="2662" y="2051"/>
                      </a:lnTo>
                      <a:lnTo>
                        <a:pt x="1615" y="3185"/>
                      </a:lnTo>
                      <a:lnTo>
                        <a:pt x="786" y="4538"/>
                      </a:lnTo>
                      <a:lnTo>
                        <a:pt x="263" y="5977"/>
                      </a:lnTo>
                      <a:lnTo>
                        <a:pt x="1" y="7548"/>
                      </a:lnTo>
                      <a:lnTo>
                        <a:pt x="44" y="9162"/>
                      </a:lnTo>
                      <a:lnTo>
                        <a:pt x="219" y="9948"/>
                      </a:lnTo>
                      <a:lnTo>
                        <a:pt x="437" y="10777"/>
                      </a:lnTo>
                      <a:lnTo>
                        <a:pt x="1092" y="12216"/>
                      </a:lnTo>
                      <a:lnTo>
                        <a:pt x="2051" y="13525"/>
                      </a:lnTo>
                      <a:lnTo>
                        <a:pt x="3186" y="14572"/>
                      </a:lnTo>
                      <a:lnTo>
                        <a:pt x="4495" y="15358"/>
                      </a:lnTo>
                      <a:lnTo>
                        <a:pt x="5978" y="15925"/>
                      </a:lnTo>
                      <a:lnTo>
                        <a:pt x="7505" y="16187"/>
                      </a:lnTo>
                      <a:lnTo>
                        <a:pt x="9119" y="16143"/>
                      </a:lnTo>
                      <a:lnTo>
                        <a:pt x="9948" y="15968"/>
                      </a:lnTo>
                      <a:lnTo>
                        <a:pt x="10734" y="15750"/>
                      </a:lnTo>
                      <a:lnTo>
                        <a:pt x="12217" y="15096"/>
                      </a:lnTo>
                      <a:lnTo>
                        <a:pt x="13482" y="14136"/>
                      </a:lnTo>
                      <a:lnTo>
                        <a:pt x="14529" y="13002"/>
                      </a:lnTo>
                      <a:lnTo>
                        <a:pt x="15358" y="11649"/>
                      </a:lnTo>
                      <a:lnTo>
                        <a:pt x="15925" y="10209"/>
                      </a:lnTo>
                      <a:lnTo>
                        <a:pt x="16187" y="8639"/>
                      </a:lnTo>
                      <a:lnTo>
                        <a:pt x="16100" y="7025"/>
                      </a:lnTo>
                      <a:lnTo>
                        <a:pt x="15969" y="6239"/>
                      </a:lnTo>
                      <a:lnTo>
                        <a:pt x="15751" y="5410"/>
                      </a:lnTo>
                      <a:lnTo>
                        <a:pt x="15053" y="3970"/>
                      </a:lnTo>
                      <a:lnTo>
                        <a:pt x="14137" y="2705"/>
                      </a:lnTo>
                      <a:lnTo>
                        <a:pt x="12959" y="1615"/>
                      </a:lnTo>
                      <a:lnTo>
                        <a:pt x="11650" y="829"/>
                      </a:lnTo>
                      <a:lnTo>
                        <a:pt x="10210" y="262"/>
                      </a:lnTo>
                      <a:lnTo>
                        <a:pt x="8639" y="0"/>
                      </a:lnTo>
                      <a:close/>
                    </a:path>
                  </a:pathLst>
                </a:cu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Georgia Pro Cond" panose="02040506050405020303" pitchFamily="18" charset="0"/>
                      <a:ea typeface="Fira Sans"/>
                      <a:cs typeface="Fira Sans"/>
                      <a:sym typeface="Fira Sans"/>
                    </a:rPr>
                    <a:t>1</a:t>
                  </a:r>
                  <a:endParaRPr b="1" dirty="0">
                    <a:latin typeface="Georgia Pro Cond" panose="02040506050405020303" pitchFamily="18" charset="0"/>
                    <a:ea typeface="Fira Sans"/>
                    <a:cs typeface="Fira Sans"/>
                    <a:sym typeface="Fira Sans"/>
                  </a:endParaRPr>
                </a:p>
              </p:txBody>
            </p:sp>
            <p:sp>
              <p:nvSpPr>
                <p:cNvPr id="33" name="Google Shape;598;p37">
                  <a:extLst>
                    <a:ext uri="{FF2B5EF4-FFF2-40B4-BE49-F238E27FC236}">
                      <a16:creationId xmlns:a16="http://schemas.microsoft.com/office/drawing/2014/main" id="{AE04FDFF-A5AA-4ED2-615C-F34F81E7A2D6}"/>
                    </a:ext>
                  </a:extLst>
                </p:cNvPr>
                <p:cNvSpPr/>
                <p:nvPr/>
              </p:nvSpPr>
              <p:spPr>
                <a:xfrm>
                  <a:off x="3638979" y="3396507"/>
                  <a:ext cx="291649" cy="292442"/>
                </a:xfrm>
                <a:custGeom>
                  <a:avLst/>
                  <a:gdLst/>
                  <a:ahLst/>
                  <a:cxnLst/>
                  <a:rect l="l" t="t" r="r" b="b"/>
                  <a:pathLst>
                    <a:path w="16187" h="16231" extrusionOk="0">
                      <a:moveTo>
                        <a:pt x="8115" y="0"/>
                      </a:moveTo>
                      <a:lnTo>
                        <a:pt x="7286" y="44"/>
                      </a:lnTo>
                      <a:lnTo>
                        <a:pt x="5672" y="349"/>
                      </a:lnTo>
                      <a:lnTo>
                        <a:pt x="4232" y="1004"/>
                      </a:lnTo>
                      <a:lnTo>
                        <a:pt x="2923" y="1876"/>
                      </a:lnTo>
                      <a:lnTo>
                        <a:pt x="1832" y="2967"/>
                      </a:lnTo>
                      <a:lnTo>
                        <a:pt x="960" y="4232"/>
                      </a:lnTo>
                      <a:lnTo>
                        <a:pt x="349" y="5716"/>
                      </a:lnTo>
                      <a:lnTo>
                        <a:pt x="44" y="7286"/>
                      </a:lnTo>
                      <a:lnTo>
                        <a:pt x="0" y="8115"/>
                      </a:lnTo>
                      <a:lnTo>
                        <a:pt x="44" y="8944"/>
                      </a:lnTo>
                      <a:lnTo>
                        <a:pt x="349" y="10515"/>
                      </a:lnTo>
                      <a:lnTo>
                        <a:pt x="960" y="11998"/>
                      </a:lnTo>
                      <a:lnTo>
                        <a:pt x="1832" y="13264"/>
                      </a:lnTo>
                      <a:lnTo>
                        <a:pt x="2923" y="14354"/>
                      </a:lnTo>
                      <a:lnTo>
                        <a:pt x="4232" y="15227"/>
                      </a:lnTo>
                      <a:lnTo>
                        <a:pt x="5672" y="15881"/>
                      </a:lnTo>
                      <a:lnTo>
                        <a:pt x="7286" y="16187"/>
                      </a:lnTo>
                      <a:lnTo>
                        <a:pt x="8115" y="16230"/>
                      </a:lnTo>
                      <a:lnTo>
                        <a:pt x="8944" y="16187"/>
                      </a:lnTo>
                      <a:lnTo>
                        <a:pt x="10515" y="15881"/>
                      </a:lnTo>
                      <a:lnTo>
                        <a:pt x="11954" y="15227"/>
                      </a:lnTo>
                      <a:lnTo>
                        <a:pt x="13263" y="14354"/>
                      </a:lnTo>
                      <a:lnTo>
                        <a:pt x="14354" y="13264"/>
                      </a:lnTo>
                      <a:lnTo>
                        <a:pt x="15227" y="11998"/>
                      </a:lnTo>
                      <a:lnTo>
                        <a:pt x="15837" y="10515"/>
                      </a:lnTo>
                      <a:lnTo>
                        <a:pt x="16186" y="8944"/>
                      </a:lnTo>
                      <a:lnTo>
                        <a:pt x="16186" y="8115"/>
                      </a:lnTo>
                      <a:lnTo>
                        <a:pt x="16186" y="7286"/>
                      </a:lnTo>
                      <a:lnTo>
                        <a:pt x="15837" y="5716"/>
                      </a:lnTo>
                      <a:lnTo>
                        <a:pt x="15227" y="4232"/>
                      </a:lnTo>
                      <a:lnTo>
                        <a:pt x="14354" y="2967"/>
                      </a:lnTo>
                      <a:lnTo>
                        <a:pt x="13263" y="1876"/>
                      </a:lnTo>
                      <a:lnTo>
                        <a:pt x="11954" y="1004"/>
                      </a:lnTo>
                      <a:lnTo>
                        <a:pt x="10515" y="349"/>
                      </a:lnTo>
                      <a:lnTo>
                        <a:pt x="8944" y="44"/>
                      </a:lnTo>
                      <a:lnTo>
                        <a:pt x="8115" y="0"/>
                      </a:lnTo>
                      <a:close/>
                    </a:path>
                  </a:pathLst>
                </a:cu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Georgia Pro Cond" panose="02040506050405020303" pitchFamily="18" charset="0"/>
                      <a:ea typeface="Fira Sans"/>
                      <a:cs typeface="Fira Sans"/>
                      <a:sym typeface="Fira Sans"/>
                    </a:rPr>
                    <a:t>6</a:t>
                  </a:r>
                  <a:endParaRPr b="1">
                    <a:latin typeface="Georgia Pro Cond" panose="02040506050405020303" pitchFamily="18" charset="0"/>
                    <a:ea typeface="Fira Sans"/>
                    <a:cs typeface="Fira Sans"/>
                    <a:sym typeface="Fira Sans"/>
                  </a:endParaRPr>
                </a:p>
              </p:txBody>
            </p:sp>
          </p:grpSp>
          <p:sp>
            <p:nvSpPr>
              <p:cNvPr id="15" name="TextBox 14">
                <a:extLst>
                  <a:ext uri="{FF2B5EF4-FFF2-40B4-BE49-F238E27FC236}">
                    <a16:creationId xmlns:a16="http://schemas.microsoft.com/office/drawing/2014/main" id="{9CD1190D-EC24-95F9-747C-AF4F089C9248}"/>
                  </a:ext>
                </a:extLst>
              </p:cNvPr>
              <p:cNvSpPr txBox="1"/>
              <p:nvPr/>
            </p:nvSpPr>
            <p:spPr>
              <a:xfrm>
                <a:off x="748536" y="1078241"/>
                <a:ext cx="2576085" cy="1370532"/>
              </a:xfrm>
              <a:prstGeom prst="rect">
                <a:avLst/>
              </a:prstGeom>
              <a:noFill/>
            </p:spPr>
            <p:txBody>
              <a:bodyPr wrap="square" lIns="0" tIns="0" rIns="0" bIns="0" rtlCol="0">
                <a:spAutoFit/>
              </a:bodyPr>
              <a:lstStyle/>
              <a:p>
                <a:pPr algn="r">
                  <a:spcBef>
                    <a:spcPts val="600"/>
                  </a:spcBef>
                </a:pPr>
                <a:r>
                  <a:rPr lang="en-US" sz="1100" dirty="0"/>
                  <a:t>Under sub-clause 2.5 FIDIC Red and Yellow Books 1999, </a:t>
                </a:r>
                <a:r>
                  <a:rPr lang="en-US" sz="1100" dirty="0">
                    <a:solidFill>
                      <a:schemeClr val="tx2"/>
                    </a:solidFill>
                  </a:rPr>
                  <a:t>the Employer is to give notice </a:t>
                </a:r>
                <a:r>
                  <a:rPr lang="en-US" sz="1100" dirty="0"/>
                  <a:t>if it considers itself to be entitled to any payment from the Contractor in connection with the contract. Thereafter, the Engineer shall proceed to agree or determine the claim in accordance with sub-clause 3.5.   </a:t>
                </a:r>
              </a:p>
            </p:txBody>
          </p:sp>
          <p:sp>
            <p:nvSpPr>
              <p:cNvPr id="17" name="TextBox 16">
                <a:extLst>
                  <a:ext uri="{FF2B5EF4-FFF2-40B4-BE49-F238E27FC236}">
                    <a16:creationId xmlns:a16="http://schemas.microsoft.com/office/drawing/2014/main" id="{8BAFD4F4-DFB5-4B69-7782-561F5650A450}"/>
                  </a:ext>
                </a:extLst>
              </p:cNvPr>
              <p:cNvSpPr txBox="1"/>
              <p:nvPr/>
            </p:nvSpPr>
            <p:spPr>
              <a:xfrm>
                <a:off x="8538263" y="1003952"/>
                <a:ext cx="2166671" cy="1370532"/>
              </a:xfrm>
              <a:prstGeom prst="rect">
                <a:avLst/>
              </a:prstGeom>
              <a:noFill/>
            </p:spPr>
            <p:txBody>
              <a:bodyPr wrap="square" lIns="0" tIns="0" rIns="0" bIns="0" rtlCol="0">
                <a:spAutoFit/>
              </a:bodyPr>
              <a:lstStyle>
                <a:defPPr>
                  <a:defRPr lang="en-US"/>
                </a:defPPr>
                <a:lvl1pPr>
                  <a:spcBef>
                    <a:spcPts val="600"/>
                  </a:spcBef>
                  <a:defRPr sz="1100"/>
                </a:lvl1pPr>
              </a:lstStyle>
              <a:p>
                <a:r>
                  <a:rPr lang="en-US" dirty="0"/>
                  <a:t>This question was considered by the Privy Council in </a:t>
                </a:r>
                <a:r>
                  <a:rPr lang="en-US" i="1" dirty="0">
                    <a:solidFill>
                      <a:schemeClr val="tx2"/>
                    </a:solidFill>
                  </a:rPr>
                  <a:t>NH International (Caribbean) Limited v National Insurance Property Development Company Limited (Trinidad and Tobago) [2015] UKPC 37</a:t>
                </a:r>
                <a:r>
                  <a:rPr lang="en-US" dirty="0"/>
                  <a:t>.</a:t>
                </a:r>
              </a:p>
            </p:txBody>
          </p:sp>
          <p:sp>
            <p:nvSpPr>
              <p:cNvPr id="18" name="TextBox 17">
                <a:extLst>
                  <a:ext uri="{FF2B5EF4-FFF2-40B4-BE49-F238E27FC236}">
                    <a16:creationId xmlns:a16="http://schemas.microsoft.com/office/drawing/2014/main" id="{DF8F664C-27C4-A1D1-533A-2F923C48D844}"/>
                  </a:ext>
                </a:extLst>
              </p:cNvPr>
              <p:cNvSpPr txBox="1"/>
              <p:nvPr/>
            </p:nvSpPr>
            <p:spPr>
              <a:xfrm>
                <a:off x="8538263" y="5008417"/>
                <a:ext cx="2558347" cy="978952"/>
              </a:xfrm>
              <a:prstGeom prst="rect">
                <a:avLst/>
              </a:prstGeom>
              <a:noFill/>
            </p:spPr>
            <p:txBody>
              <a:bodyPr wrap="square" lIns="0" tIns="0" rIns="0" bIns="0" rtlCol="0">
                <a:spAutoFit/>
              </a:bodyPr>
              <a:lstStyle>
                <a:defPPr>
                  <a:defRPr lang="en-US"/>
                </a:defPPr>
                <a:lvl1pPr algn="r">
                  <a:spcBef>
                    <a:spcPts val="600"/>
                  </a:spcBef>
                  <a:defRPr sz="1100"/>
                </a:lvl1pPr>
              </a:lstStyle>
              <a:p>
                <a:pPr algn="l"/>
                <a:r>
                  <a:rPr lang="en-US" dirty="0">
                    <a:solidFill>
                      <a:schemeClr val="tx2"/>
                    </a:solidFill>
                  </a:rPr>
                  <a:t>Question</a:t>
                </a:r>
                <a:r>
                  <a:rPr lang="en-US" dirty="0"/>
                  <a:t> – Is an Employer precluded from claiming payment in subsequent DAB or arbitration proceedings if it fails to give notice in accordance with sub-clause 2.5?</a:t>
                </a:r>
              </a:p>
            </p:txBody>
          </p:sp>
          <p:sp>
            <p:nvSpPr>
              <p:cNvPr id="19" name="TextBox 18">
                <a:extLst>
                  <a:ext uri="{FF2B5EF4-FFF2-40B4-BE49-F238E27FC236}">
                    <a16:creationId xmlns:a16="http://schemas.microsoft.com/office/drawing/2014/main" id="{16E6258D-20B2-2010-44BD-6A9F62E48102}"/>
                  </a:ext>
                </a:extLst>
              </p:cNvPr>
              <p:cNvSpPr txBox="1"/>
              <p:nvPr/>
            </p:nvSpPr>
            <p:spPr>
              <a:xfrm>
                <a:off x="4271736" y="669011"/>
                <a:ext cx="3405290" cy="1370532"/>
              </a:xfrm>
              <a:prstGeom prst="rect">
                <a:avLst/>
              </a:prstGeom>
              <a:noFill/>
            </p:spPr>
            <p:txBody>
              <a:bodyPr wrap="square" lIns="0" tIns="0" rIns="0" bIns="0" rtlCol="0">
                <a:spAutoFit/>
              </a:bodyPr>
              <a:lstStyle>
                <a:defPPr>
                  <a:defRPr lang="en-US"/>
                </a:defPPr>
                <a:lvl1pPr algn="r">
                  <a:spcBef>
                    <a:spcPts val="600"/>
                  </a:spcBef>
                  <a:defRPr sz="1100"/>
                </a:lvl1pPr>
              </a:lstStyle>
              <a:p>
                <a:pPr algn="ctr"/>
                <a:r>
                  <a:rPr lang="en-US" dirty="0"/>
                  <a:t>Afterwards, the amount may be included as a deduction in the contract price and payment certificate. </a:t>
                </a:r>
                <a:r>
                  <a:rPr lang="en-US" i="1" dirty="0">
                    <a:solidFill>
                      <a:schemeClr val="tx2"/>
                    </a:solidFill>
                  </a:rPr>
                  <a:t>“The Employer shall only be entitled to set off against or make any deduction from an amount certified in a payment certificate, or to otherwise claim against the Contractor, in accordance with this sub-clause”</a:t>
                </a:r>
                <a:r>
                  <a:rPr lang="en-US" dirty="0"/>
                  <a:t>. See sub-clause 2.5</a:t>
                </a:r>
              </a:p>
            </p:txBody>
          </p:sp>
          <p:sp>
            <p:nvSpPr>
              <p:cNvPr id="20" name="TextBox 19">
                <a:extLst>
                  <a:ext uri="{FF2B5EF4-FFF2-40B4-BE49-F238E27FC236}">
                    <a16:creationId xmlns:a16="http://schemas.microsoft.com/office/drawing/2014/main" id="{B0B497ED-C58A-8324-B936-4C0ED8850C57}"/>
                  </a:ext>
                </a:extLst>
              </p:cNvPr>
              <p:cNvSpPr txBox="1"/>
              <p:nvPr/>
            </p:nvSpPr>
            <p:spPr>
              <a:xfrm>
                <a:off x="4112201" y="5265876"/>
                <a:ext cx="3643000" cy="1174742"/>
              </a:xfrm>
              <a:prstGeom prst="rect">
                <a:avLst/>
              </a:prstGeom>
              <a:noFill/>
            </p:spPr>
            <p:txBody>
              <a:bodyPr wrap="square" lIns="0" tIns="0" rIns="0" bIns="0" rtlCol="0">
                <a:spAutoFit/>
              </a:bodyPr>
              <a:lstStyle>
                <a:defPPr>
                  <a:defRPr lang="en-US"/>
                </a:defPPr>
                <a:lvl1pPr algn="ctr">
                  <a:spcBef>
                    <a:spcPts val="600"/>
                  </a:spcBef>
                  <a:defRPr sz="1100"/>
                </a:lvl1pPr>
              </a:lstStyle>
              <a:p>
                <a:r>
                  <a:rPr lang="en-US" dirty="0"/>
                  <a:t>In this case, the Contractor and Employer entered into a contract based on the FIDIC Redbook for the construction of a hospital in Tobago. The project started in March 2003 and had a completion date of March 2005. The contractor suspended the works on 23 September 2005 and terminated the contract on 3 November 2006.</a:t>
                </a:r>
              </a:p>
            </p:txBody>
          </p:sp>
        </p:grpSp>
        <p:sp>
          <p:nvSpPr>
            <p:cNvPr id="49" name="TextBox 48">
              <a:extLst>
                <a:ext uri="{FF2B5EF4-FFF2-40B4-BE49-F238E27FC236}">
                  <a16:creationId xmlns:a16="http://schemas.microsoft.com/office/drawing/2014/main" id="{D61406A3-A156-0AC0-ED31-418123BCECF1}"/>
                </a:ext>
              </a:extLst>
            </p:cNvPr>
            <p:cNvSpPr txBox="1"/>
            <p:nvPr/>
          </p:nvSpPr>
          <p:spPr>
            <a:xfrm>
              <a:off x="482694" y="4575784"/>
              <a:ext cx="2318683" cy="1184940"/>
            </a:xfrm>
            <a:prstGeom prst="rect">
              <a:avLst/>
            </a:prstGeom>
            <a:noFill/>
          </p:spPr>
          <p:txBody>
            <a:bodyPr wrap="square" lIns="0" tIns="0" rIns="0" bIns="0" rtlCol="0">
              <a:spAutoFit/>
            </a:bodyPr>
            <a:lstStyle/>
            <a:p>
              <a:pPr algn="r">
                <a:spcBef>
                  <a:spcPts val="600"/>
                </a:spcBef>
              </a:pPr>
              <a:r>
                <a:rPr lang="en-US" sz="1100" dirty="0"/>
                <a:t>If an Employer sets off a sum of money in a way that it is not entitled to do under the contract, it is likely to impact the Contractor’s cash flow and may give the Contractor a right to suspend Works or terminate the contract.   </a:t>
              </a:r>
            </a:p>
          </p:txBody>
        </p:sp>
      </p:grpSp>
    </p:spTree>
    <p:extLst>
      <p:ext uri="{BB962C8B-B14F-4D97-AF65-F5344CB8AC3E}">
        <p14:creationId xmlns:p14="http://schemas.microsoft.com/office/powerpoint/2010/main" val="3390738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A43B67CD-4D1C-CC0D-4E6F-0C3D44054385}"/>
              </a:ext>
            </a:extLst>
          </p:cNvPr>
          <p:cNvSpPr>
            <a:spLocks noGrp="1"/>
          </p:cNvSpPr>
          <p:nvPr>
            <p:ph type="body" sz="quarter" idx="10"/>
          </p:nvPr>
        </p:nvSpPr>
        <p:spPr>
          <a:xfrm>
            <a:off x="390525" y="328882"/>
            <a:ext cx="9201150" cy="512493"/>
          </a:xfrm>
        </p:spPr>
        <p:txBody>
          <a:bodyPr>
            <a:normAutofit/>
          </a:bodyPr>
          <a:lstStyle/>
          <a:p>
            <a:r>
              <a:rPr lang="en-US" sz="2200" dirty="0"/>
              <a:t>Set-Off Rights and Counter Claims – Let Employer Beware! </a:t>
            </a:r>
          </a:p>
        </p:txBody>
      </p:sp>
      <p:cxnSp>
        <p:nvCxnSpPr>
          <p:cNvPr id="7" name="Straight Connector 6">
            <a:extLst>
              <a:ext uri="{FF2B5EF4-FFF2-40B4-BE49-F238E27FC236}">
                <a16:creationId xmlns:a16="http://schemas.microsoft.com/office/drawing/2014/main" id="{E208F3D8-3356-17CC-B6EC-58FAFDF5025C}"/>
              </a:ext>
            </a:extLst>
          </p:cNvPr>
          <p:cNvCxnSpPr/>
          <p:nvPr/>
        </p:nvCxnSpPr>
        <p:spPr>
          <a:xfrm>
            <a:off x="6004560" y="1178560"/>
            <a:ext cx="0" cy="4846320"/>
          </a:xfrm>
          <a:prstGeom prst="line">
            <a:avLst/>
          </a:prstGeom>
          <a:ln w="28575">
            <a:solidFill>
              <a:srgbClr val="CE543A"/>
            </a:solidFill>
          </a:ln>
        </p:spPr>
        <p:style>
          <a:lnRef idx="1">
            <a:schemeClr val="accent1"/>
          </a:lnRef>
          <a:fillRef idx="0">
            <a:schemeClr val="accent1"/>
          </a:fillRef>
          <a:effectRef idx="0">
            <a:schemeClr val="accent1"/>
          </a:effectRef>
          <a:fontRef idx="minor">
            <a:schemeClr val="tx1"/>
          </a:fontRef>
        </p:style>
      </p:cxnSp>
      <p:sp>
        <p:nvSpPr>
          <p:cNvPr id="8" name="Isosceles Triangle 7">
            <a:extLst>
              <a:ext uri="{FF2B5EF4-FFF2-40B4-BE49-F238E27FC236}">
                <a16:creationId xmlns:a16="http://schemas.microsoft.com/office/drawing/2014/main" id="{6BA56EC3-3550-478F-72AF-C44F947DF6C1}"/>
              </a:ext>
            </a:extLst>
          </p:cNvPr>
          <p:cNvSpPr/>
          <p:nvPr/>
        </p:nvSpPr>
        <p:spPr>
          <a:xfrm rot="1881477">
            <a:off x="5631588" y="1594811"/>
            <a:ext cx="532583" cy="437497"/>
          </a:xfrm>
          <a:prstGeom prst="triangle">
            <a:avLst/>
          </a:prstGeom>
          <a:solidFill>
            <a:srgbClr val="CE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Isosceles Triangle 8">
            <a:extLst>
              <a:ext uri="{FF2B5EF4-FFF2-40B4-BE49-F238E27FC236}">
                <a16:creationId xmlns:a16="http://schemas.microsoft.com/office/drawing/2014/main" id="{31AD8801-43A8-9721-E63E-68A787B754C2}"/>
              </a:ext>
            </a:extLst>
          </p:cNvPr>
          <p:cNvSpPr/>
          <p:nvPr/>
        </p:nvSpPr>
        <p:spPr>
          <a:xfrm rot="19718523" flipH="1">
            <a:off x="5844948" y="2509209"/>
            <a:ext cx="532583" cy="437497"/>
          </a:xfrm>
          <a:prstGeom prst="triangle">
            <a:avLst/>
          </a:prstGeom>
          <a:solidFill>
            <a:srgbClr val="CE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D0680FBA-3897-D749-88B6-08C81B46947B}"/>
              </a:ext>
            </a:extLst>
          </p:cNvPr>
          <p:cNvSpPr/>
          <p:nvPr/>
        </p:nvSpPr>
        <p:spPr>
          <a:xfrm rot="1881477">
            <a:off x="5651907" y="4205930"/>
            <a:ext cx="532583" cy="437497"/>
          </a:xfrm>
          <a:prstGeom prst="triangle">
            <a:avLst/>
          </a:prstGeom>
          <a:solidFill>
            <a:srgbClr val="CE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a:extLst>
              <a:ext uri="{FF2B5EF4-FFF2-40B4-BE49-F238E27FC236}">
                <a16:creationId xmlns:a16="http://schemas.microsoft.com/office/drawing/2014/main" id="{81F8B458-C3E0-AAC5-3131-7A8303F33618}"/>
              </a:ext>
            </a:extLst>
          </p:cNvPr>
          <p:cNvSpPr/>
          <p:nvPr/>
        </p:nvSpPr>
        <p:spPr>
          <a:xfrm rot="19718523" flipH="1">
            <a:off x="5844948" y="5069531"/>
            <a:ext cx="532583" cy="437497"/>
          </a:xfrm>
          <a:prstGeom prst="triangle">
            <a:avLst/>
          </a:prstGeom>
          <a:solidFill>
            <a:srgbClr val="CE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1D99AB4B-44BA-54E2-25E6-D63CF0EF7CD8}"/>
              </a:ext>
            </a:extLst>
          </p:cNvPr>
          <p:cNvSpPr txBox="1"/>
          <p:nvPr/>
        </p:nvSpPr>
        <p:spPr>
          <a:xfrm>
            <a:off x="599880" y="1488189"/>
            <a:ext cx="4956336" cy="1002262"/>
          </a:xfrm>
          <a:prstGeom prst="rect">
            <a:avLst/>
          </a:prstGeom>
          <a:noFill/>
        </p:spPr>
        <p:txBody>
          <a:bodyPr wrap="square">
            <a:spAutoFit/>
          </a:bodyPr>
          <a:lstStyle/>
          <a:p>
            <a:pPr marR="0" lvl="0" algn="just">
              <a:lnSpc>
                <a:spcPct val="107000"/>
              </a:lnSpc>
              <a:spcBef>
                <a:spcPts val="0"/>
              </a:spcBef>
              <a:spcAft>
                <a:spcPts val="0"/>
              </a:spcAft>
            </a:pPr>
            <a:r>
              <a:rPr lang="en-GB" sz="1400" dirty="0">
                <a:effectLst/>
                <a:ea typeface="Calibri" panose="020F0502020204030204" pitchFamily="34" charset="0"/>
                <a:cs typeface="Times New Roman" panose="02020603050405020304" pitchFamily="18" charset="0"/>
              </a:rPr>
              <a:t>In arbitration proceedings commenced by the Contractor, the Contractor claimed damages arising from the termination of the contract and the Employer submitted various counter claims. </a:t>
            </a:r>
          </a:p>
        </p:txBody>
      </p:sp>
      <p:sp>
        <p:nvSpPr>
          <p:cNvPr id="15" name="TextBox 14">
            <a:extLst>
              <a:ext uri="{FF2B5EF4-FFF2-40B4-BE49-F238E27FC236}">
                <a16:creationId xmlns:a16="http://schemas.microsoft.com/office/drawing/2014/main" id="{FC18BD2D-E20E-2886-DA88-0653D961DC79}"/>
              </a:ext>
            </a:extLst>
          </p:cNvPr>
          <p:cNvSpPr txBox="1"/>
          <p:nvPr/>
        </p:nvSpPr>
        <p:spPr>
          <a:xfrm>
            <a:off x="6493976" y="2207551"/>
            <a:ext cx="5261143" cy="1002262"/>
          </a:xfrm>
          <a:prstGeom prst="rect">
            <a:avLst/>
          </a:prstGeom>
          <a:noFill/>
        </p:spPr>
        <p:txBody>
          <a:bodyPr wrap="square">
            <a:spAutoFit/>
          </a:bodyPr>
          <a:lstStyle/>
          <a:p>
            <a:pPr marR="0" lvl="0" algn="just">
              <a:lnSpc>
                <a:spcPct val="107000"/>
              </a:lnSpc>
              <a:spcBef>
                <a:spcPts val="0"/>
              </a:spcBef>
              <a:spcAft>
                <a:spcPts val="0"/>
              </a:spcAft>
            </a:pPr>
            <a:r>
              <a:rPr lang="en-GB" sz="1400" dirty="0">
                <a:effectLst/>
                <a:ea typeface="Calibri" panose="020F0502020204030204" pitchFamily="34" charset="0"/>
                <a:cs typeface="Times New Roman" panose="02020603050405020304" pitchFamily="18" charset="0"/>
              </a:rPr>
              <a:t>The Contractor only became aware of the counterclaims during the arbitration proceedings given that the Employer had failed to deliver a notice as required by sub-clause 2.5 at any stage following the conclusion of the contract.</a:t>
            </a:r>
          </a:p>
        </p:txBody>
      </p:sp>
      <p:sp>
        <p:nvSpPr>
          <p:cNvPr id="17" name="TextBox 16">
            <a:extLst>
              <a:ext uri="{FF2B5EF4-FFF2-40B4-BE49-F238E27FC236}">
                <a16:creationId xmlns:a16="http://schemas.microsoft.com/office/drawing/2014/main" id="{B2573264-E14E-1DB2-E941-763F12FF2674}"/>
              </a:ext>
            </a:extLst>
          </p:cNvPr>
          <p:cNvSpPr txBox="1"/>
          <p:nvPr/>
        </p:nvSpPr>
        <p:spPr>
          <a:xfrm>
            <a:off x="538493" y="3429000"/>
            <a:ext cx="4976652" cy="2615844"/>
          </a:xfrm>
          <a:prstGeom prst="rect">
            <a:avLst/>
          </a:prstGeom>
          <a:noFill/>
        </p:spPr>
        <p:txBody>
          <a:bodyPr wrap="square">
            <a:spAutoFit/>
          </a:bodyPr>
          <a:lstStyle/>
          <a:p>
            <a:pPr marR="0" lvl="0" algn="just">
              <a:lnSpc>
                <a:spcPct val="107000"/>
              </a:lnSpc>
              <a:spcBef>
                <a:spcPts val="0"/>
              </a:spcBef>
              <a:spcAft>
                <a:spcPts val="0"/>
              </a:spcAft>
            </a:pPr>
            <a:r>
              <a:rPr lang="en-GB" sz="1400" dirty="0">
                <a:effectLst/>
                <a:ea typeface="Calibri" panose="020F0502020204030204" pitchFamily="34" charset="0"/>
                <a:cs typeface="Times New Roman" panose="02020603050405020304" pitchFamily="18" charset="0"/>
              </a:rPr>
              <a:t>The Contractor contended that the employer was precluded from raising any counter claim in the arbitration proceedings given that the Employer failed to give notice as required by sub-clause 2.5. The arbitrator rejected the Contractor’s contention in this regard and held that </a:t>
            </a:r>
            <a:r>
              <a:rPr lang="en-GB" sz="1400" i="1" dirty="0">
                <a:effectLst/>
                <a:ea typeface="Calibri" panose="020F0502020204030204" pitchFamily="34" charset="0"/>
                <a:cs typeface="Times New Roman" panose="02020603050405020304" pitchFamily="18" charset="0"/>
              </a:rPr>
              <a:t>‘clear words are required to exclude common law rights of set-off and/or abatement of legitimate cross claims’.</a:t>
            </a:r>
            <a:r>
              <a:rPr lang="en-GB" sz="1400" dirty="0">
                <a:effectLst/>
                <a:ea typeface="Calibri" panose="020F0502020204030204" pitchFamily="34" charset="0"/>
                <a:cs typeface="Times New Roman" panose="02020603050405020304" pitchFamily="18" charset="0"/>
              </a:rPr>
              <a:t> The arbitrator found that sub-clause 2.5 did not bar the Employer’s counterclaims because the words were not sufficiently clear to exclude common law right of set off.</a:t>
            </a:r>
          </a:p>
        </p:txBody>
      </p:sp>
      <p:sp>
        <p:nvSpPr>
          <p:cNvPr id="19" name="TextBox 18">
            <a:extLst>
              <a:ext uri="{FF2B5EF4-FFF2-40B4-BE49-F238E27FC236}">
                <a16:creationId xmlns:a16="http://schemas.microsoft.com/office/drawing/2014/main" id="{CAB27B97-2912-C8E4-A2DE-D16922446ECD}"/>
              </a:ext>
            </a:extLst>
          </p:cNvPr>
          <p:cNvSpPr txBox="1"/>
          <p:nvPr/>
        </p:nvSpPr>
        <p:spPr>
          <a:xfrm>
            <a:off x="6687017" y="4519059"/>
            <a:ext cx="5158677" cy="1693797"/>
          </a:xfrm>
          <a:prstGeom prst="rect">
            <a:avLst/>
          </a:prstGeom>
          <a:noFill/>
        </p:spPr>
        <p:txBody>
          <a:bodyPr wrap="square">
            <a:spAutoFit/>
          </a:bodyPr>
          <a:lstStyle/>
          <a:p>
            <a:pPr lvl="0" algn="just">
              <a:lnSpc>
                <a:spcPct val="107000"/>
              </a:lnSpc>
              <a:spcBef>
                <a:spcPts val="0"/>
              </a:spcBef>
            </a:pPr>
            <a:r>
              <a:rPr lang="en-GB" sz="1400" dirty="0">
                <a:effectLst/>
                <a:ea typeface="Calibri" panose="020F0502020204030204" pitchFamily="34" charset="0"/>
                <a:cs typeface="Times New Roman" panose="02020603050405020304" pitchFamily="18" charset="0"/>
              </a:rPr>
              <a:t>That decision was upheld on appeal to the High Court and the Court of Appeal. In particular, the </a:t>
            </a:r>
            <a:r>
              <a:rPr lang="en-GB" sz="1400" dirty="0">
                <a:ea typeface="Calibri" panose="020F0502020204030204" pitchFamily="34" charset="0"/>
                <a:cs typeface="Times New Roman" panose="02020603050405020304" pitchFamily="18" charset="0"/>
              </a:rPr>
              <a:t>High Court held that while the last paragraph of clause 2.5 prohibits the Employer from setting off any sum against amount certified in a Payment Certificate, it does not prevent the Employer from exercising his right of set-off in any other way, and in particular, against amounts that are not certified. </a:t>
            </a:r>
          </a:p>
        </p:txBody>
      </p:sp>
    </p:spTree>
    <p:extLst>
      <p:ext uri="{BB962C8B-B14F-4D97-AF65-F5344CB8AC3E}">
        <p14:creationId xmlns:p14="http://schemas.microsoft.com/office/powerpoint/2010/main" val="7619629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A7BD07-7F2B-F07B-CF4B-020B723C4111}"/>
              </a:ext>
            </a:extLst>
          </p:cNvPr>
          <p:cNvSpPr/>
          <p:nvPr/>
        </p:nvSpPr>
        <p:spPr>
          <a:xfrm>
            <a:off x="304800" y="1066800"/>
            <a:ext cx="11653520" cy="5140960"/>
          </a:xfrm>
          <a:prstGeom prst="rect">
            <a:avLst/>
          </a:prstGeom>
          <a:solidFill>
            <a:srgbClr val="F7F7F7"/>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2876FDE9-920B-17B8-0C41-526C12617A47}"/>
              </a:ext>
            </a:extLst>
          </p:cNvPr>
          <p:cNvSpPr>
            <a:spLocks noGrp="1"/>
          </p:cNvSpPr>
          <p:nvPr>
            <p:ph sz="quarter" idx="13"/>
          </p:nvPr>
        </p:nvSpPr>
        <p:spPr>
          <a:xfrm>
            <a:off x="390525" y="1440611"/>
            <a:ext cx="11334750" cy="4536310"/>
          </a:xfrm>
        </p:spPr>
        <p:txBody>
          <a:bodyPr/>
          <a:lstStyle/>
          <a:p>
            <a:pPr marL="285750" marR="0" indent="-285750" algn="just">
              <a:lnSpc>
                <a:spcPct val="107000"/>
              </a:lnSpc>
              <a:spcBef>
                <a:spcPts val="0"/>
              </a:spcBef>
              <a:spcAft>
                <a:spcPts val="0"/>
              </a:spcAft>
              <a:buFont typeface="Arial" panose="020B0604020202020204" pitchFamily="34" charset="0"/>
              <a:buChar char="•"/>
            </a:pPr>
            <a:r>
              <a:rPr lang="en-US" sz="1800" dirty="0">
                <a:ea typeface="Calibri" panose="020F0502020204030204" pitchFamily="34" charset="0"/>
                <a:cs typeface="Times New Roman" panose="02020603050405020304" pitchFamily="18" charset="0"/>
              </a:rPr>
              <a:t>However, the Privy Council overturned the decision. It held that the last paragraph of sub-clause 2.5 operates to exclude the Employer from exercising set off right against both amount in a payment certificate and uncertified payments such as in subsequent DAB or arbitration proceedings and this is because of the use of the underlined words “</a:t>
            </a:r>
            <a:r>
              <a:rPr lang="en-US" sz="1800" i="1" dirty="0">
                <a:solidFill>
                  <a:schemeClr val="tx2"/>
                </a:solidFill>
              </a:rPr>
              <a:t>The Employer shall only be entitled to set off against or make any deduction from an amount certified in a payment certificate, </a:t>
            </a:r>
            <a:r>
              <a:rPr lang="en-US" sz="1800" i="1" u="sng" dirty="0">
                <a:solidFill>
                  <a:schemeClr val="tx2"/>
                </a:solidFill>
              </a:rPr>
              <a:t>or to otherwise claim against the Contractor, in accordance with this sub-clause</a:t>
            </a:r>
            <a:r>
              <a:rPr lang="en-US" sz="1800" i="1" dirty="0">
                <a:solidFill>
                  <a:schemeClr val="tx2"/>
                </a:solidFill>
              </a:rPr>
              <a:t>”.</a:t>
            </a:r>
          </a:p>
          <a:p>
            <a:pPr marL="285750" lvl="0" indent="-285750" algn="just">
              <a:lnSpc>
                <a:spcPct val="107000"/>
              </a:lnSpc>
              <a:spcBef>
                <a:spcPts val="0"/>
              </a:spcBef>
              <a:buFont typeface="Arial" panose="020B0604020202020204" pitchFamily="34" charset="0"/>
              <a:buChar char="•"/>
            </a:pPr>
            <a:endParaRPr lang="en-US" sz="1800" i="1" dirty="0">
              <a:solidFill>
                <a:schemeClr val="tx2"/>
              </a:solidFill>
            </a:endParaRPr>
          </a:p>
          <a:p>
            <a:pPr marL="342900" lvl="0" indent="-342900" algn="just">
              <a:lnSpc>
                <a:spcPct val="107000"/>
              </a:lnSpc>
              <a:spcBef>
                <a:spcPts val="0"/>
              </a:spcBef>
              <a:buFont typeface="Arial" panose="020B0604020202020204" pitchFamily="34" charset="0"/>
              <a:buChar char="•"/>
            </a:pPr>
            <a:r>
              <a:rPr lang="en-US" sz="1800" dirty="0">
                <a:ea typeface="Calibri" panose="020F0502020204030204" pitchFamily="34" charset="0"/>
                <a:cs typeface="Times New Roman" panose="02020603050405020304" pitchFamily="18" charset="0"/>
              </a:rPr>
              <a:t>The Court found that the purpose of sub-clause 2.5 is to ensure that claims which an Employer wishes to raise, whether or not they are intended to be relied on as set-offs or cross claim, should not be allowed unless they have been the subject of a notice, which must be given as soon as practicable; and that if the Employer were permitted to rely on claims which were first notified in DAB or arbitration, then the requirement to given notice to the Engineer would be defeated.  </a:t>
            </a:r>
          </a:p>
          <a:p>
            <a:pPr marL="285750" lvl="0" indent="-285750" algn="just">
              <a:lnSpc>
                <a:spcPct val="107000"/>
              </a:lnSpc>
              <a:spcBef>
                <a:spcPts val="0"/>
              </a:spcBef>
              <a:buFont typeface="Arial" panose="020B0604020202020204" pitchFamily="34" charset="0"/>
              <a:buChar char="•"/>
            </a:pPr>
            <a:endParaRPr lang="en-US" sz="1800" dirty="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Arial" panose="020B0604020202020204" pitchFamily="34" charset="0"/>
              <a:buChar char="•"/>
            </a:pPr>
            <a:r>
              <a:rPr lang="en-US" sz="1800" dirty="0">
                <a:ea typeface="Calibri" panose="020F0502020204030204" pitchFamily="34" charset="0"/>
                <a:cs typeface="Times New Roman" panose="02020603050405020304" pitchFamily="18" charset="0"/>
              </a:rPr>
              <a:t>Do you agree with the decision of the Privy Council?</a:t>
            </a:r>
          </a:p>
          <a:p>
            <a:pPr marL="342900" lvl="0" indent="-342900" algn="just">
              <a:lnSpc>
                <a:spcPct val="107000"/>
              </a:lnSpc>
              <a:spcBef>
                <a:spcPts val="0"/>
              </a:spcBef>
              <a:buFont typeface="Arial" panose="020B0604020202020204" pitchFamily="34" charset="0"/>
              <a:buChar char="•"/>
            </a:pPr>
            <a:endParaRPr lang="en-US" sz="1800" dirty="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Arial" panose="020B0604020202020204" pitchFamily="34" charset="0"/>
              <a:buChar char="•"/>
            </a:pPr>
            <a:endParaRPr lang="en-US" sz="1800" dirty="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Arial" panose="020B0604020202020204" pitchFamily="34" charset="0"/>
              <a:buChar char="•"/>
            </a:pPr>
            <a:endParaRPr lang="en-US" sz="1800" dirty="0">
              <a:ea typeface="Calibri" panose="020F0502020204030204" pitchFamily="34" charset="0"/>
              <a:cs typeface="Times New Roman" panose="02020603050405020304" pitchFamily="18" charset="0"/>
            </a:endParaRPr>
          </a:p>
          <a:p>
            <a:pPr marL="285750" marR="0" lvl="0" indent="-285750" algn="just">
              <a:lnSpc>
                <a:spcPct val="107000"/>
              </a:lnSpc>
              <a:spcBef>
                <a:spcPts val="0"/>
              </a:spcBef>
              <a:spcAft>
                <a:spcPts val="800"/>
              </a:spcAft>
              <a:buFont typeface="Arial" panose="020B0604020202020204" pitchFamily="34" charset="0"/>
              <a:buChar char="•"/>
            </a:pPr>
            <a:endParaRPr lang="en-GB" sz="18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GB" sz="2400" dirty="0"/>
          </a:p>
        </p:txBody>
      </p:sp>
      <p:sp>
        <p:nvSpPr>
          <p:cNvPr id="5" name="Text Placeholder 1">
            <a:extLst>
              <a:ext uri="{FF2B5EF4-FFF2-40B4-BE49-F238E27FC236}">
                <a16:creationId xmlns:a16="http://schemas.microsoft.com/office/drawing/2014/main" id="{A43B67CD-4D1C-CC0D-4E6F-0C3D44054385}"/>
              </a:ext>
            </a:extLst>
          </p:cNvPr>
          <p:cNvSpPr>
            <a:spLocks noGrp="1"/>
          </p:cNvSpPr>
          <p:nvPr>
            <p:ph type="body" sz="quarter" idx="10"/>
          </p:nvPr>
        </p:nvSpPr>
        <p:spPr>
          <a:xfrm>
            <a:off x="390525" y="328882"/>
            <a:ext cx="9305925" cy="512493"/>
          </a:xfrm>
        </p:spPr>
        <p:txBody>
          <a:bodyPr>
            <a:normAutofit/>
          </a:bodyPr>
          <a:lstStyle/>
          <a:p>
            <a:r>
              <a:rPr lang="en-US" sz="2200" dirty="0"/>
              <a:t>Set-Off Rights and Counter Claims – Let Employer Beware! </a:t>
            </a:r>
          </a:p>
        </p:txBody>
      </p:sp>
    </p:spTree>
    <p:extLst>
      <p:ext uri="{BB962C8B-B14F-4D97-AF65-F5344CB8AC3E}">
        <p14:creationId xmlns:p14="http://schemas.microsoft.com/office/powerpoint/2010/main" val="2578367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0EAF21-84B5-B74D-43C1-4E5024D68102}"/>
              </a:ext>
            </a:extLst>
          </p:cNvPr>
          <p:cNvSpPr>
            <a:spLocks noGrp="1"/>
          </p:cNvSpPr>
          <p:nvPr>
            <p:ph type="body" sz="quarter" idx="11"/>
          </p:nvPr>
        </p:nvSpPr>
        <p:spPr>
          <a:xfrm>
            <a:off x="390525" y="1148955"/>
            <a:ext cx="9194800" cy="412182"/>
          </a:xfrm>
        </p:spPr>
        <p:txBody>
          <a:bodyPr/>
          <a:lstStyle/>
          <a:p>
            <a:r>
              <a:rPr lang="en-US" dirty="0"/>
              <a:t>Practical Implications/Lessons for Employers</a:t>
            </a:r>
            <a:endParaRPr lang="en-GB" dirty="0"/>
          </a:p>
        </p:txBody>
      </p:sp>
      <p:grpSp>
        <p:nvGrpSpPr>
          <p:cNvPr id="5" name="Group 4">
            <a:extLst>
              <a:ext uri="{FF2B5EF4-FFF2-40B4-BE49-F238E27FC236}">
                <a16:creationId xmlns:a16="http://schemas.microsoft.com/office/drawing/2014/main" id="{FB7DF9C1-D83F-DD9C-3E30-C0B3B4DED4BA}"/>
              </a:ext>
            </a:extLst>
          </p:cNvPr>
          <p:cNvGrpSpPr/>
          <p:nvPr/>
        </p:nvGrpSpPr>
        <p:grpSpPr>
          <a:xfrm>
            <a:off x="770844" y="2138401"/>
            <a:ext cx="10182503" cy="4149790"/>
            <a:chOff x="1027791" y="1777448"/>
            <a:chExt cx="10519595" cy="4328551"/>
          </a:xfrm>
        </p:grpSpPr>
        <p:sp>
          <p:nvSpPr>
            <p:cNvPr id="6" name="Oval 12">
              <a:extLst>
                <a:ext uri="{FF2B5EF4-FFF2-40B4-BE49-F238E27FC236}">
                  <a16:creationId xmlns:a16="http://schemas.microsoft.com/office/drawing/2014/main" id="{09E88E51-0EF6-2337-B13A-29CEEE68BD87}"/>
                </a:ext>
              </a:extLst>
            </p:cNvPr>
            <p:cNvSpPr>
              <a:spLocks noChangeArrowheads="1"/>
            </p:cNvSpPr>
            <p:nvPr/>
          </p:nvSpPr>
          <p:spPr bwMode="auto">
            <a:xfrm>
              <a:off x="1027791" y="3172126"/>
              <a:ext cx="1315147" cy="1317257"/>
            </a:xfrm>
            <a:prstGeom prst="ellipse">
              <a:avLst/>
            </a:prstGeom>
            <a:noFill/>
            <a:ln w="15875" cap="flat">
              <a:solidFill>
                <a:srgbClr val="009CDC"/>
              </a:solidFill>
              <a:prstDash val="solid"/>
              <a:miter lim="800000"/>
              <a:headEnd/>
              <a:tailEnd/>
            </a:ln>
            <a:effectLst/>
          </p:spPr>
          <p:txBody>
            <a:bodyPr vert="horz" wrap="square" lIns="68580" tIns="34290" rIns="68580" bIns="34290" numCol="1" anchor="t" anchorCtr="0" compatLnSpc="1">
              <a:prstTxWarp prst="textNoShape">
                <a:avLst/>
              </a:prstTxWarp>
            </a:bodyPr>
            <a:lstStyle/>
            <a:p>
              <a:endParaRPr lang="en-US" sz="1350" dirty="0">
                <a:solidFill>
                  <a:prstClr val="black"/>
                </a:solidFill>
              </a:endParaRPr>
            </a:p>
          </p:txBody>
        </p:sp>
        <p:sp>
          <p:nvSpPr>
            <p:cNvPr id="7" name="Oval 11">
              <a:extLst>
                <a:ext uri="{FF2B5EF4-FFF2-40B4-BE49-F238E27FC236}">
                  <a16:creationId xmlns:a16="http://schemas.microsoft.com/office/drawing/2014/main" id="{6B3AF4F5-3DBC-4F3D-6D5B-E378E97BAFAB}"/>
                </a:ext>
              </a:extLst>
            </p:cNvPr>
            <p:cNvSpPr>
              <a:spLocks noChangeArrowheads="1"/>
            </p:cNvSpPr>
            <p:nvPr/>
          </p:nvSpPr>
          <p:spPr bwMode="auto">
            <a:xfrm>
              <a:off x="1157613" y="3301951"/>
              <a:ext cx="1055494" cy="1057606"/>
            </a:xfrm>
            <a:prstGeom prst="ellipse">
              <a:avLst/>
            </a:prstGeom>
            <a:solidFill>
              <a:srgbClr val="CE543A"/>
            </a:solidFill>
            <a:ln w="15875" cap="flat">
              <a:noFill/>
              <a:prstDash val="solid"/>
              <a:miter lim="800000"/>
              <a:headEnd/>
              <a:tailEnd/>
            </a:ln>
            <a:effectLst/>
            <a:scene3d>
              <a:camera prst="orthographicFront"/>
              <a:lightRig rig="threePt" dir="t"/>
            </a:scene3d>
            <a:sp3d>
              <a:bevelT w="50800" h="50800"/>
            </a:sp3d>
          </p:spPr>
          <p:txBody>
            <a:bodyPr vert="horz" wrap="square" lIns="68580" tIns="34290" rIns="68580" bIns="34290" numCol="1" anchor="t" anchorCtr="0" compatLnSpc="1">
              <a:prstTxWarp prst="textNoShape">
                <a:avLst/>
              </a:prstTxWarp>
            </a:bodyPr>
            <a:lstStyle/>
            <a:p>
              <a:endParaRPr lang="en-US" sz="1350" dirty="0">
                <a:solidFill>
                  <a:prstClr val="black"/>
                </a:solidFill>
              </a:endParaRPr>
            </a:p>
          </p:txBody>
        </p:sp>
        <p:cxnSp>
          <p:nvCxnSpPr>
            <p:cNvPr id="8" name="Straight Connector 7">
              <a:extLst>
                <a:ext uri="{FF2B5EF4-FFF2-40B4-BE49-F238E27FC236}">
                  <a16:creationId xmlns:a16="http://schemas.microsoft.com/office/drawing/2014/main" id="{CC710E94-B444-40F9-6FE3-C5CDA03AB173}"/>
                </a:ext>
              </a:extLst>
            </p:cNvPr>
            <p:cNvCxnSpPr/>
            <p:nvPr/>
          </p:nvCxnSpPr>
          <p:spPr>
            <a:xfrm>
              <a:off x="1387688" y="2026298"/>
              <a:ext cx="0" cy="1210123"/>
            </a:xfrm>
            <a:prstGeom prst="line">
              <a:avLst/>
            </a:prstGeom>
            <a:ln>
              <a:solidFill>
                <a:srgbClr val="009CDC"/>
              </a:solidFill>
              <a:headEnd type="oval"/>
            </a:ln>
          </p:spPr>
          <p:style>
            <a:lnRef idx="1">
              <a:schemeClr val="accent1"/>
            </a:lnRef>
            <a:fillRef idx="0">
              <a:schemeClr val="accent1"/>
            </a:fillRef>
            <a:effectRef idx="0">
              <a:schemeClr val="accent1"/>
            </a:effectRef>
            <a:fontRef idx="minor">
              <a:schemeClr val="tx1"/>
            </a:fontRef>
          </p:style>
        </p:cxnSp>
        <p:sp>
          <p:nvSpPr>
            <p:cNvPr id="9" name="Oval 14">
              <a:extLst>
                <a:ext uri="{FF2B5EF4-FFF2-40B4-BE49-F238E27FC236}">
                  <a16:creationId xmlns:a16="http://schemas.microsoft.com/office/drawing/2014/main" id="{2BD6FFDC-41DB-FE0E-70F8-A59FD32A279F}"/>
                </a:ext>
              </a:extLst>
            </p:cNvPr>
            <p:cNvSpPr>
              <a:spLocks noChangeArrowheads="1"/>
            </p:cNvSpPr>
            <p:nvPr/>
          </p:nvSpPr>
          <p:spPr bwMode="auto">
            <a:xfrm>
              <a:off x="3053178" y="3173181"/>
              <a:ext cx="1311980" cy="1315147"/>
            </a:xfrm>
            <a:prstGeom prst="ellipse">
              <a:avLst/>
            </a:prstGeom>
            <a:noFill/>
            <a:ln w="15875" cap="flat">
              <a:solidFill>
                <a:srgbClr val="CE543A"/>
              </a:solidFill>
              <a:prstDash val="solid"/>
              <a:miter lim="800000"/>
              <a:headEnd/>
              <a:tailEnd/>
            </a:ln>
            <a:effec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0" name="Oval 13">
              <a:extLst>
                <a:ext uri="{FF2B5EF4-FFF2-40B4-BE49-F238E27FC236}">
                  <a16:creationId xmlns:a16="http://schemas.microsoft.com/office/drawing/2014/main" id="{FAD8E5B6-3B24-0624-5DE1-F057FD60CD3B}"/>
                </a:ext>
              </a:extLst>
            </p:cNvPr>
            <p:cNvSpPr>
              <a:spLocks noChangeArrowheads="1"/>
            </p:cNvSpPr>
            <p:nvPr/>
          </p:nvSpPr>
          <p:spPr bwMode="auto">
            <a:xfrm>
              <a:off x="3181949" y="3300896"/>
              <a:ext cx="1054439" cy="1059716"/>
            </a:xfrm>
            <a:prstGeom prst="ellipse">
              <a:avLst/>
            </a:prstGeom>
            <a:solidFill>
              <a:srgbClr val="009CDC"/>
            </a:solidFill>
            <a:ln w="15875" cap="flat">
              <a:noFill/>
              <a:prstDash val="solid"/>
              <a:miter lim="800000"/>
              <a:headEnd/>
              <a:tailEnd/>
            </a:ln>
            <a:effectLst/>
            <a:scene3d>
              <a:camera prst="orthographicFront"/>
              <a:lightRig rig="threePt" dir="t"/>
            </a:scene3d>
            <a:sp3d>
              <a:bevelT w="50800" h="50800"/>
            </a:sp3d>
          </p:spPr>
          <p:txBody>
            <a:bodyPr vert="horz" wrap="square" lIns="68580" tIns="34290" rIns="68580" bIns="34290" numCol="1" anchor="t" anchorCtr="0" compatLnSpc="1">
              <a:prstTxWarp prst="textNoShape">
                <a:avLst/>
              </a:prstTxWarp>
            </a:bodyPr>
            <a:lstStyle/>
            <a:p>
              <a:endParaRPr lang="en-US" sz="1350" dirty="0">
                <a:solidFill>
                  <a:prstClr val="black"/>
                </a:solidFill>
              </a:endParaRPr>
            </a:p>
          </p:txBody>
        </p:sp>
        <p:cxnSp>
          <p:nvCxnSpPr>
            <p:cNvPr id="11" name="Straight Connector 10">
              <a:extLst>
                <a:ext uri="{FF2B5EF4-FFF2-40B4-BE49-F238E27FC236}">
                  <a16:creationId xmlns:a16="http://schemas.microsoft.com/office/drawing/2014/main" id="{00D78E50-5D5C-7C24-685E-D370F91CBA70}"/>
                </a:ext>
              </a:extLst>
            </p:cNvPr>
            <p:cNvCxnSpPr/>
            <p:nvPr/>
          </p:nvCxnSpPr>
          <p:spPr>
            <a:xfrm>
              <a:off x="3278344" y="4359557"/>
              <a:ext cx="0" cy="1220203"/>
            </a:xfrm>
            <a:prstGeom prst="line">
              <a:avLst/>
            </a:prstGeom>
            <a:ln>
              <a:solidFill>
                <a:srgbClr val="CE543A"/>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2" name="Oval 16">
              <a:extLst>
                <a:ext uri="{FF2B5EF4-FFF2-40B4-BE49-F238E27FC236}">
                  <a16:creationId xmlns:a16="http://schemas.microsoft.com/office/drawing/2014/main" id="{9312514F-7241-F397-E609-BA45B5CEBC07}"/>
                </a:ext>
              </a:extLst>
            </p:cNvPr>
            <p:cNvSpPr>
              <a:spLocks noChangeArrowheads="1"/>
            </p:cNvSpPr>
            <p:nvPr/>
          </p:nvSpPr>
          <p:spPr bwMode="auto">
            <a:xfrm>
              <a:off x="5120443" y="3172126"/>
              <a:ext cx="1311980" cy="1317257"/>
            </a:xfrm>
            <a:prstGeom prst="ellipse">
              <a:avLst/>
            </a:prstGeom>
            <a:noFill/>
            <a:ln w="15875" cap="flat">
              <a:solidFill>
                <a:srgbClr val="009CDC"/>
              </a:solidFill>
              <a:prstDash val="solid"/>
              <a:miter lim="800000"/>
              <a:headEnd/>
              <a:tailEnd/>
            </a:ln>
            <a:effec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3" name="Oval 15">
              <a:extLst>
                <a:ext uri="{FF2B5EF4-FFF2-40B4-BE49-F238E27FC236}">
                  <a16:creationId xmlns:a16="http://schemas.microsoft.com/office/drawing/2014/main" id="{9E0A6432-89B0-AEEF-5864-D1C90204B117}"/>
                </a:ext>
              </a:extLst>
            </p:cNvPr>
            <p:cNvSpPr>
              <a:spLocks noChangeArrowheads="1"/>
            </p:cNvSpPr>
            <p:nvPr/>
          </p:nvSpPr>
          <p:spPr bwMode="auto">
            <a:xfrm>
              <a:off x="5248686" y="3301951"/>
              <a:ext cx="1055494" cy="1057606"/>
            </a:xfrm>
            <a:prstGeom prst="ellipse">
              <a:avLst/>
            </a:prstGeom>
            <a:solidFill>
              <a:srgbClr val="CE543A"/>
            </a:solidFill>
            <a:ln w="15875" cap="flat">
              <a:noFill/>
              <a:prstDash val="solid"/>
              <a:miter lim="800000"/>
              <a:headEnd/>
              <a:tailEnd/>
            </a:ln>
            <a:effectLst/>
            <a:scene3d>
              <a:camera prst="orthographicFront"/>
              <a:lightRig rig="threePt" dir="t"/>
            </a:scene3d>
            <a:sp3d>
              <a:bevelT w="50800" h="50800"/>
            </a:sp3d>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cxnSp>
          <p:nvCxnSpPr>
            <p:cNvPr id="14" name="Straight Connector 13">
              <a:extLst>
                <a:ext uri="{FF2B5EF4-FFF2-40B4-BE49-F238E27FC236}">
                  <a16:creationId xmlns:a16="http://schemas.microsoft.com/office/drawing/2014/main" id="{F62D70BA-7312-5249-F392-0EDE22D3D31E}"/>
                </a:ext>
              </a:extLst>
            </p:cNvPr>
            <p:cNvCxnSpPr/>
            <p:nvPr/>
          </p:nvCxnSpPr>
          <p:spPr>
            <a:xfrm>
              <a:off x="5429831" y="2026298"/>
              <a:ext cx="0" cy="1241990"/>
            </a:xfrm>
            <a:prstGeom prst="line">
              <a:avLst/>
            </a:prstGeom>
            <a:ln>
              <a:solidFill>
                <a:srgbClr val="009CDC"/>
              </a:solidFill>
              <a:headEnd type="oval"/>
            </a:ln>
          </p:spPr>
          <p:style>
            <a:lnRef idx="1">
              <a:schemeClr val="accent1"/>
            </a:lnRef>
            <a:fillRef idx="0">
              <a:schemeClr val="accent1"/>
            </a:fillRef>
            <a:effectRef idx="0">
              <a:schemeClr val="accent1"/>
            </a:effectRef>
            <a:fontRef idx="minor">
              <a:schemeClr val="tx1"/>
            </a:fontRef>
          </p:style>
        </p:cxnSp>
        <p:sp>
          <p:nvSpPr>
            <p:cNvPr id="15" name="Oval 20">
              <a:extLst>
                <a:ext uri="{FF2B5EF4-FFF2-40B4-BE49-F238E27FC236}">
                  <a16:creationId xmlns:a16="http://schemas.microsoft.com/office/drawing/2014/main" id="{735A58EA-A5D5-6E1A-FD3F-742F34453599}"/>
                </a:ext>
              </a:extLst>
            </p:cNvPr>
            <p:cNvSpPr>
              <a:spLocks noChangeArrowheads="1"/>
            </p:cNvSpPr>
            <p:nvPr/>
          </p:nvSpPr>
          <p:spPr bwMode="auto">
            <a:xfrm>
              <a:off x="7142664" y="3172126"/>
              <a:ext cx="1315147" cy="1317257"/>
            </a:xfrm>
            <a:prstGeom prst="ellipse">
              <a:avLst/>
            </a:prstGeom>
            <a:noFill/>
            <a:ln w="15875" cap="flat">
              <a:solidFill>
                <a:srgbClr val="CE543A"/>
              </a:solidFill>
              <a:prstDash val="solid"/>
              <a:miter lim="800000"/>
              <a:headEnd/>
              <a:tailEnd/>
            </a:ln>
            <a:effec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6" name="Oval 19">
              <a:extLst>
                <a:ext uri="{FF2B5EF4-FFF2-40B4-BE49-F238E27FC236}">
                  <a16:creationId xmlns:a16="http://schemas.microsoft.com/office/drawing/2014/main" id="{F2038A72-A646-A7A0-64AF-2C1AD4DE8F6C}"/>
                </a:ext>
              </a:extLst>
            </p:cNvPr>
            <p:cNvSpPr>
              <a:spLocks noChangeArrowheads="1"/>
            </p:cNvSpPr>
            <p:nvPr/>
          </p:nvSpPr>
          <p:spPr bwMode="auto">
            <a:xfrm>
              <a:off x="7272486" y="3301951"/>
              <a:ext cx="1055494" cy="1057606"/>
            </a:xfrm>
            <a:prstGeom prst="ellipse">
              <a:avLst/>
            </a:prstGeom>
            <a:solidFill>
              <a:srgbClr val="009CDC"/>
            </a:solidFill>
            <a:ln w="15875" cap="flat">
              <a:noFill/>
              <a:prstDash val="solid"/>
              <a:miter lim="800000"/>
              <a:headEnd/>
              <a:tailEnd/>
            </a:ln>
            <a:effectLst/>
            <a:scene3d>
              <a:camera prst="orthographicFront"/>
              <a:lightRig rig="threePt" dir="t"/>
            </a:scene3d>
            <a:sp3d>
              <a:bevelT w="50800" h="50800"/>
            </a:sp3d>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cxnSp>
          <p:nvCxnSpPr>
            <p:cNvPr id="17" name="Straight Connector 16">
              <a:extLst>
                <a:ext uri="{FF2B5EF4-FFF2-40B4-BE49-F238E27FC236}">
                  <a16:creationId xmlns:a16="http://schemas.microsoft.com/office/drawing/2014/main" id="{36100E24-4463-DCAA-35DB-A17EFEBEF354}"/>
                </a:ext>
              </a:extLst>
            </p:cNvPr>
            <p:cNvCxnSpPr/>
            <p:nvPr/>
          </p:nvCxnSpPr>
          <p:spPr>
            <a:xfrm>
              <a:off x="7450903" y="4374642"/>
              <a:ext cx="0" cy="1274596"/>
            </a:xfrm>
            <a:prstGeom prst="line">
              <a:avLst/>
            </a:prstGeom>
            <a:ln>
              <a:solidFill>
                <a:srgbClr val="CE543A"/>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8" name="Oval 22">
              <a:extLst>
                <a:ext uri="{FF2B5EF4-FFF2-40B4-BE49-F238E27FC236}">
                  <a16:creationId xmlns:a16="http://schemas.microsoft.com/office/drawing/2014/main" id="{2F83D49B-C8A1-70F6-2C74-606177110B65}"/>
                </a:ext>
              </a:extLst>
            </p:cNvPr>
            <p:cNvSpPr>
              <a:spLocks noChangeArrowheads="1"/>
            </p:cNvSpPr>
            <p:nvPr/>
          </p:nvSpPr>
          <p:spPr bwMode="auto">
            <a:xfrm>
              <a:off x="9188702" y="3173182"/>
              <a:ext cx="1311980" cy="1315147"/>
            </a:xfrm>
            <a:prstGeom prst="ellipse">
              <a:avLst/>
            </a:prstGeom>
            <a:noFill/>
            <a:ln w="15875" cap="flat">
              <a:solidFill>
                <a:srgbClr val="009CDC"/>
              </a:solidFill>
              <a:prstDash val="solid"/>
              <a:miter lim="800000"/>
              <a:headEnd/>
              <a:tailEnd/>
            </a:ln>
            <a:effec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9" name="Oval 21">
              <a:extLst>
                <a:ext uri="{FF2B5EF4-FFF2-40B4-BE49-F238E27FC236}">
                  <a16:creationId xmlns:a16="http://schemas.microsoft.com/office/drawing/2014/main" id="{FC5F45A4-12B2-F497-99CB-D6BF360D1AD5}"/>
                </a:ext>
              </a:extLst>
            </p:cNvPr>
            <p:cNvSpPr>
              <a:spLocks noChangeArrowheads="1"/>
            </p:cNvSpPr>
            <p:nvPr/>
          </p:nvSpPr>
          <p:spPr bwMode="auto">
            <a:xfrm>
              <a:off x="9315356" y="3300896"/>
              <a:ext cx="1055494" cy="1059716"/>
            </a:xfrm>
            <a:prstGeom prst="ellipse">
              <a:avLst/>
            </a:prstGeom>
            <a:solidFill>
              <a:srgbClr val="CE543A"/>
            </a:solidFill>
            <a:ln w="15875" cap="flat">
              <a:noFill/>
              <a:prstDash val="solid"/>
              <a:miter lim="800000"/>
              <a:headEnd/>
              <a:tailEnd/>
            </a:ln>
            <a:effectLst/>
            <a:scene3d>
              <a:camera prst="orthographicFront"/>
              <a:lightRig rig="threePt" dir="t"/>
            </a:scene3d>
            <a:sp3d>
              <a:bevelT w="50800" h="50800"/>
            </a:sp3d>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pic>
          <p:nvPicPr>
            <p:cNvPr id="21" name="Picture 20">
              <a:extLst>
                <a:ext uri="{FF2B5EF4-FFF2-40B4-BE49-F238E27FC236}">
                  <a16:creationId xmlns:a16="http://schemas.microsoft.com/office/drawing/2014/main" id="{3DEC191E-00F3-4A47-040E-A92D18588606}"/>
                </a:ext>
              </a:extLst>
            </p:cNvPr>
            <p:cNvPicPr>
              <a:picLocks noChangeAspect="1"/>
            </p:cNvPicPr>
            <p:nvPr/>
          </p:nvPicPr>
          <p:blipFill>
            <a:blip r:embed="rId2">
              <a:biLevel thresh="25000"/>
            </a:blip>
            <a:srcRect/>
            <a:stretch/>
          </p:blipFill>
          <p:spPr>
            <a:xfrm>
              <a:off x="1430291" y="3561479"/>
              <a:ext cx="495535" cy="587151"/>
            </a:xfrm>
            <a:prstGeom prst="rect">
              <a:avLst/>
            </a:prstGeom>
          </p:spPr>
        </p:pic>
        <p:sp>
          <p:nvSpPr>
            <p:cNvPr id="26" name="TextBox 25">
              <a:extLst>
                <a:ext uri="{FF2B5EF4-FFF2-40B4-BE49-F238E27FC236}">
                  <a16:creationId xmlns:a16="http://schemas.microsoft.com/office/drawing/2014/main" id="{6D898E38-FD56-198A-AD8C-857CE4B8C637}"/>
                </a:ext>
              </a:extLst>
            </p:cNvPr>
            <p:cNvSpPr txBox="1"/>
            <p:nvPr/>
          </p:nvSpPr>
          <p:spPr>
            <a:xfrm>
              <a:off x="1553693" y="1777448"/>
              <a:ext cx="2840242" cy="1059415"/>
            </a:xfrm>
            <a:prstGeom prst="rect">
              <a:avLst/>
            </a:prstGeom>
            <a:noFill/>
          </p:spPr>
          <p:txBody>
            <a:bodyPr wrap="square" lIns="0" tIns="0" rIns="0" bIns="0" rtlCol="0">
              <a:spAutoFit/>
            </a:bodyPr>
            <a:lstStyle/>
            <a:p>
              <a:pPr>
                <a:spcBef>
                  <a:spcPts val="450"/>
                </a:spcBef>
              </a:pPr>
              <a:r>
                <a:rPr lang="en-US" sz="1100" dirty="0"/>
                <a:t>This is not a FIDIC 1999 problem, as FIDIC 2017 contains a clearer language in sub-clause 20.2.7 that operates to exclude the right of set off in the absence of notice. See Sub-clause 20.2.7. Both users of FIDIC 1999 and 2017 should beware!</a:t>
              </a:r>
            </a:p>
          </p:txBody>
        </p:sp>
        <p:sp>
          <p:nvSpPr>
            <p:cNvPr id="27" name="TextBox 26">
              <a:extLst>
                <a:ext uri="{FF2B5EF4-FFF2-40B4-BE49-F238E27FC236}">
                  <a16:creationId xmlns:a16="http://schemas.microsoft.com/office/drawing/2014/main" id="{681029C3-EFB1-C2C0-D18D-8DCC4FC0E141}"/>
                </a:ext>
              </a:extLst>
            </p:cNvPr>
            <p:cNvSpPr txBox="1"/>
            <p:nvPr/>
          </p:nvSpPr>
          <p:spPr>
            <a:xfrm>
              <a:off x="5573787" y="1815990"/>
              <a:ext cx="3516343" cy="529707"/>
            </a:xfrm>
            <a:prstGeom prst="rect">
              <a:avLst/>
            </a:prstGeom>
            <a:noFill/>
          </p:spPr>
          <p:txBody>
            <a:bodyPr wrap="square" lIns="0" tIns="0" rIns="0" bIns="0" rtlCol="0">
              <a:spAutoFit/>
            </a:bodyPr>
            <a:lstStyle>
              <a:defPPr>
                <a:defRPr lang="en-US"/>
              </a:defPPr>
              <a:lvl1pPr>
                <a:spcBef>
                  <a:spcPts val="450"/>
                </a:spcBef>
                <a:defRPr sz="1100"/>
              </a:lvl1pPr>
            </a:lstStyle>
            <a:p>
              <a:r>
                <a:rPr lang="en-US" dirty="0"/>
                <a:t>Notices must be timely and particularized otherwise Employers may be precluded from making a claim. Note – the Privy Council did not define </a:t>
              </a:r>
              <a:r>
                <a:rPr lang="en-US" i="1" dirty="0">
                  <a:solidFill>
                    <a:schemeClr val="tx2"/>
                  </a:solidFill>
                </a:rPr>
                <a:t>“as soon as practicable”</a:t>
              </a:r>
              <a:r>
                <a:rPr lang="en-US" dirty="0"/>
                <a:t>?</a:t>
              </a:r>
            </a:p>
          </p:txBody>
        </p:sp>
        <p:sp>
          <p:nvSpPr>
            <p:cNvPr id="28" name="TextBox 27">
              <a:extLst>
                <a:ext uri="{FF2B5EF4-FFF2-40B4-BE49-F238E27FC236}">
                  <a16:creationId xmlns:a16="http://schemas.microsoft.com/office/drawing/2014/main" id="{AED9CA2B-516A-0F4D-8F6D-C80DC2061D7B}"/>
                </a:ext>
              </a:extLst>
            </p:cNvPr>
            <p:cNvSpPr txBox="1"/>
            <p:nvPr/>
          </p:nvSpPr>
          <p:spPr>
            <a:xfrm>
              <a:off x="9631477" y="1895609"/>
              <a:ext cx="1915909" cy="882846"/>
            </a:xfrm>
            <a:prstGeom prst="rect">
              <a:avLst/>
            </a:prstGeom>
            <a:noFill/>
          </p:spPr>
          <p:txBody>
            <a:bodyPr wrap="square" lIns="0" tIns="0" rIns="0" bIns="0" rtlCol="0">
              <a:spAutoFit/>
            </a:bodyPr>
            <a:lstStyle>
              <a:defPPr>
                <a:defRPr lang="en-US"/>
              </a:defPPr>
              <a:lvl1pPr>
                <a:spcBef>
                  <a:spcPts val="450"/>
                </a:spcBef>
                <a:defRPr sz="1100"/>
              </a:lvl1pPr>
            </a:lstStyle>
            <a:p>
              <a:r>
                <a:rPr lang="en-US" dirty="0">
                  <a:solidFill>
                    <a:schemeClr val="tx2"/>
                  </a:solidFill>
                </a:rPr>
                <a:t>Seek legal advice</a:t>
              </a:r>
              <a:r>
                <a:rPr lang="en-US" dirty="0"/>
                <a:t> while the project is ongoing and particularly before making deductions against payment certificates.</a:t>
              </a:r>
            </a:p>
          </p:txBody>
        </p:sp>
        <p:sp>
          <p:nvSpPr>
            <p:cNvPr id="29" name="TextBox 28">
              <a:extLst>
                <a:ext uri="{FF2B5EF4-FFF2-40B4-BE49-F238E27FC236}">
                  <a16:creationId xmlns:a16="http://schemas.microsoft.com/office/drawing/2014/main" id="{B7EC984F-DC96-F37B-D832-392522B4BB36}"/>
                </a:ext>
              </a:extLst>
            </p:cNvPr>
            <p:cNvSpPr txBox="1"/>
            <p:nvPr/>
          </p:nvSpPr>
          <p:spPr>
            <a:xfrm>
              <a:off x="3403694" y="5060482"/>
              <a:ext cx="3433497" cy="882846"/>
            </a:xfrm>
            <a:prstGeom prst="rect">
              <a:avLst/>
            </a:prstGeom>
            <a:noFill/>
          </p:spPr>
          <p:txBody>
            <a:bodyPr wrap="square" lIns="0" tIns="0" rIns="0" bIns="0" rtlCol="0">
              <a:spAutoFit/>
            </a:bodyPr>
            <a:lstStyle>
              <a:defPPr>
                <a:defRPr lang="en-US"/>
              </a:defPPr>
              <a:lvl1pPr>
                <a:spcBef>
                  <a:spcPts val="450"/>
                </a:spcBef>
                <a:defRPr sz="1200"/>
              </a:lvl1pPr>
            </a:lstStyle>
            <a:p>
              <a:r>
                <a:rPr lang="en-US" sz="1100" dirty="0"/>
                <a:t>Employers should ensure compliance with the notice provision under sub-clause 2.5 in order not to lose their entitlement to claim in subsequent DAB or arbitral proceedings. Notices must be timely and substantiated with particulars – refer to some war stories?</a:t>
              </a:r>
            </a:p>
          </p:txBody>
        </p:sp>
        <p:sp>
          <p:nvSpPr>
            <p:cNvPr id="30" name="TextBox 29">
              <a:extLst>
                <a:ext uri="{FF2B5EF4-FFF2-40B4-BE49-F238E27FC236}">
                  <a16:creationId xmlns:a16="http://schemas.microsoft.com/office/drawing/2014/main" id="{A71633F0-A214-11BF-0F83-57EF3AC149E1}"/>
                </a:ext>
              </a:extLst>
            </p:cNvPr>
            <p:cNvSpPr txBox="1"/>
            <p:nvPr/>
          </p:nvSpPr>
          <p:spPr>
            <a:xfrm>
              <a:off x="7723212" y="5156271"/>
              <a:ext cx="3304554" cy="949728"/>
            </a:xfrm>
            <a:prstGeom prst="rect">
              <a:avLst/>
            </a:prstGeom>
            <a:noFill/>
          </p:spPr>
          <p:txBody>
            <a:bodyPr wrap="square" lIns="0" tIns="0" rIns="0" bIns="0" rtlCol="0">
              <a:spAutoFit/>
            </a:bodyPr>
            <a:lstStyle>
              <a:defPPr>
                <a:defRPr lang="en-US"/>
              </a:defPPr>
              <a:lvl1pPr>
                <a:spcBef>
                  <a:spcPts val="450"/>
                </a:spcBef>
                <a:defRPr sz="1100"/>
              </a:lvl1pPr>
            </a:lstStyle>
            <a:p>
              <a:r>
                <a:rPr lang="en-US" dirty="0"/>
                <a:t>Employers may wish to amend the provisions of sub-clause 2.5 so that nothing in sub-clause 2.5 is construed as preventing any right of set off or cross claims – any example?</a:t>
              </a:r>
            </a:p>
            <a:p>
              <a:r>
                <a:rPr lang="en-US" dirty="0"/>
                <a:t> </a:t>
              </a:r>
            </a:p>
          </p:txBody>
        </p:sp>
      </p:grpSp>
      <p:sp>
        <p:nvSpPr>
          <p:cNvPr id="31" name="Text Placeholder 1">
            <a:extLst>
              <a:ext uri="{FF2B5EF4-FFF2-40B4-BE49-F238E27FC236}">
                <a16:creationId xmlns:a16="http://schemas.microsoft.com/office/drawing/2014/main" id="{E7A57708-8DDF-39F2-A7CE-C9ED3AA57679}"/>
              </a:ext>
            </a:extLst>
          </p:cNvPr>
          <p:cNvSpPr>
            <a:spLocks noGrp="1"/>
          </p:cNvSpPr>
          <p:nvPr>
            <p:ph type="body" sz="quarter" idx="10"/>
          </p:nvPr>
        </p:nvSpPr>
        <p:spPr>
          <a:xfrm>
            <a:off x="390525" y="328882"/>
            <a:ext cx="9294651" cy="512493"/>
          </a:xfrm>
        </p:spPr>
        <p:txBody>
          <a:bodyPr>
            <a:normAutofit/>
          </a:bodyPr>
          <a:lstStyle/>
          <a:p>
            <a:r>
              <a:rPr lang="en-US" sz="2200" dirty="0"/>
              <a:t>Set-Off Rights and Counter Claims – Let Employer Beware! </a:t>
            </a:r>
          </a:p>
        </p:txBody>
      </p:sp>
      <p:cxnSp>
        <p:nvCxnSpPr>
          <p:cNvPr id="32" name="Straight Connector 31">
            <a:extLst>
              <a:ext uri="{FF2B5EF4-FFF2-40B4-BE49-F238E27FC236}">
                <a16:creationId xmlns:a16="http://schemas.microsoft.com/office/drawing/2014/main" id="{8EC7A2B4-3C12-804A-D06C-5F3A79D7A537}"/>
              </a:ext>
            </a:extLst>
          </p:cNvPr>
          <p:cNvCxnSpPr/>
          <p:nvPr/>
        </p:nvCxnSpPr>
        <p:spPr>
          <a:xfrm>
            <a:off x="8930204" y="2347303"/>
            <a:ext cx="0" cy="1263085"/>
          </a:xfrm>
          <a:prstGeom prst="line">
            <a:avLst/>
          </a:prstGeom>
          <a:ln>
            <a:solidFill>
              <a:srgbClr val="009CDC"/>
            </a:solidFill>
            <a:headEnd type="oval"/>
          </a:ln>
        </p:spPr>
        <p:style>
          <a:lnRef idx="1">
            <a:schemeClr val="accent1"/>
          </a:lnRef>
          <a:fillRef idx="0">
            <a:schemeClr val="accent1"/>
          </a:fillRef>
          <a:effectRef idx="0">
            <a:schemeClr val="accent1"/>
          </a:effectRef>
          <a:fontRef idx="minor">
            <a:schemeClr val="tx1"/>
          </a:fontRef>
        </p:style>
      </p:cxnSp>
      <p:pic>
        <p:nvPicPr>
          <p:cNvPr id="34" name="Graphic 33" descr="Meeting outline">
            <a:extLst>
              <a:ext uri="{FF2B5EF4-FFF2-40B4-BE49-F238E27FC236}">
                <a16:creationId xmlns:a16="http://schemas.microsoft.com/office/drawing/2014/main" id="{B3B16900-3DE2-2EC0-D0A5-77CA5ABAB5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55529" y="3706242"/>
            <a:ext cx="739920" cy="739920"/>
          </a:xfrm>
          <a:prstGeom prst="rect">
            <a:avLst/>
          </a:prstGeom>
        </p:spPr>
      </p:pic>
      <p:pic>
        <p:nvPicPr>
          <p:cNvPr id="36" name="Graphic 35" descr="Gavel with solid fill">
            <a:extLst>
              <a:ext uri="{FF2B5EF4-FFF2-40B4-BE49-F238E27FC236}">
                <a16:creationId xmlns:a16="http://schemas.microsoft.com/office/drawing/2014/main" id="{079F0FDF-3EE9-B791-2867-30947F53061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88133" y="3706242"/>
            <a:ext cx="742636" cy="742636"/>
          </a:xfrm>
          <a:prstGeom prst="rect">
            <a:avLst/>
          </a:prstGeom>
        </p:spPr>
      </p:pic>
      <p:pic>
        <p:nvPicPr>
          <p:cNvPr id="38" name="Graphic 37">
            <a:extLst>
              <a:ext uri="{FF2B5EF4-FFF2-40B4-BE49-F238E27FC236}">
                <a16:creationId xmlns:a16="http://schemas.microsoft.com/office/drawing/2014/main" id="{27156CE4-74EA-C733-84A5-7298B3B48CE4}"/>
              </a:ext>
            </a:extLst>
          </p:cNvPr>
          <p:cNvPicPr>
            <a:picLocks noChangeAspect="1"/>
          </p:cNvPicPr>
          <p:nvPr/>
        </p:nvPicPr>
        <p:blipFill>
          <a:blip r:embed="rId7">
            <a:biLevel thresh="25000"/>
          </a:blip>
          <a:srcRect/>
          <a:stretch/>
        </p:blipFill>
        <p:spPr>
          <a:xfrm>
            <a:off x="5088656" y="3813741"/>
            <a:ext cx="572518" cy="572518"/>
          </a:xfrm>
          <a:prstGeom prst="rect">
            <a:avLst/>
          </a:prstGeom>
        </p:spPr>
      </p:pic>
      <p:pic>
        <p:nvPicPr>
          <p:cNvPr id="39" name="Graphic 38">
            <a:extLst>
              <a:ext uri="{FF2B5EF4-FFF2-40B4-BE49-F238E27FC236}">
                <a16:creationId xmlns:a16="http://schemas.microsoft.com/office/drawing/2014/main" id="{60437711-31DB-A18E-3CF2-BCA35AC64E4F}"/>
              </a:ext>
            </a:extLst>
          </p:cNvPr>
          <p:cNvPicPr>
            <a:picLocks noChangeAspect="1"/>
          </p:cNvPicPr>
          <p:nvPr/>
        </p:nvPicPr>
        <p:blipFill>
          <a:blip r:embed="rId8">
            <a:biLevel thresh="25000"/>
          </a:blip>
          <a:srcRect/>
          <a:stretch/>
        </p:blipFill>
        <p:spPr>
          <a:xfrm>
            <a:off x="3043520" y="3788626"/>
            <a:ext cx="572518" cy="572518"/>
          </a:xfrm>
          <a:prstGeom prst="rect">
            <a:avLst/>
          </a:prstGeom>
        </p:spPr>
      </p:pic>
    </p:spTree>
    <p:extLst>
      <p:ext uri="{BB962C8B-B14F-4D97-AF65-F5344CB8AC3E}">
        <p14:creationId xmlns:p14="http://schemas.microsoft.com/office/powerpoint/2010/main" val="1238968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A92EBD-67F5-4F1C-29D0-300971673554}"/>
              </a:ext>
            </a:extLst>
          </p:cNvPr>
          <p:cNvSpPr>
            <a:spLocks noGrp="1"/>
          </p:cNvSpPr>
          <p:nvPr>
            <p:ph type="body" sz="quarter" idx="10"/>
          </p:nvPr>
        </p:nvSpPr>
        <p:spPr>
          <a:xfrm>
            <a:off x="390525" y="328882"/>
            <a:ext cx="9387957" cy="512493"/>
          </a:xfrm>
        </p:spPr>
        <p:txBody>
          <a:bodyPr>
            <a:noAutofit/>
          </a:bodyPr>
          <a:lstStyle/>
          <a:p>
            <a:pPr>
              <a:lnSpc>
                <a:spcPct val="100000"/>
              </a:lnSpc>
              <a:spcBef>
                <a:spcPts val="0"/>
              </a:spcBef>
            </a:pPr>
            <a:r>
              <a:rPr lang="en-US" sz="2200" dirty="0"/>
              <a:t>Interim Payment Certificates – Why the Employer must be careful?</a:t>
            </a:r>
            <a:endParaRPr lang="en-GB" sz="2200" dirty="0"/>
          </a:p>
        </p:txBody>
      </p:sp>
      <p:grpSp>
        <p:nvGrpSpPr>
          <p:cNvPr id="8" name="Group 7">
            <a:extLst>
              <a:ext uri="{FF2B5EF4-FFF2-40B4-BE49-F238E27FC236}">
                <a16:creationId xmlns:a16="http://schemas.microsoft.com/office/drawing/2014/main" id="{AFB00916-DCE3-7C54-24E3-7526102D5E81}"/>
              </a:ext>
            </a:extLst>
          </p:cNvPr>
          <p:cNvGrpSpPr/>
          <p:nvPr/>
        </p:nvGrpSpPr>
        <p:grpSpPr>
          <a:xfrm>
            <a:off x="378402" y="1124340"/>
            <a:ext cx="2547257" cy="2509935"/>
            <a:chOff x="390525" y="1520889"/>
            <a:chExt cx="2547257" cy="2509935"/>
          </a:xfrm>
        </p:grpSpPr>
        <p:sp>
          <p:nvSpPr>
            <p:cNvPr id="5" name="Rectangle 4">
              <a:extLst>
                <a:ext uri="{FF2B5EF4-FFF2-40B4-BE49-F238E27FC236}">
                  <a16:creationId xmlns:a16="http://schemas.microsoft.com/office/drawing/2014/main" id="{97D3E8BC-C7C5-29B0-4B90-2658670BA069}"/>
                </a:ext>
              </a:extLst>
            </p:cNvPr>
            <p:cNvSpPr/>
            <p:nvPr/>
          </p:nvSpPr>
          <p:spPr>
            <a:xfrm>
              <a:off x="390525" y="1520889"/>
              <a:ext cx="2547257" cy="2509935"/>
            </a:xfrm>
            <a:prstGeom prst="rect">
              <a:avLst/>
            </a:prstGeom>
            <a:noFill/>
            <a:ln>
              <a:solidFill>
                <a:srgbClr val="009CDC"/>
              </a:solidFill>
            </a:ln>
            <a:scene3d>
              <a:camera prst="perspectiveRelaxedModerately"/>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EC42007-C403-6699-FB2B-8F193F3C9C9B}"/>
                </a:ext>
              </a:extLst>
            </p:cNvPr>
            <p:cNvSpPr/>
            <p:nvPr/>
          </p:nvSpPr>
          <p:spPr>
            <a:xfrm>
              <a:off x="405371" y="1726164"/>
              <a:ext cx="2520288" cy="401216"/>
            </a:xfrm>
            <a:prstGeom prst="rect">
              <a:avLst/>
            </a:prstGeom>
            <a:solidFill>
              <a:srgbClr val="009CDC"/>
            </a:solidFill>
            <a:scene3d>
              <a:camera prst="perspectiveRelaxedModerately"/>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Payment Provisions</a:t>
              </a:r>
              <a:endParaRPr lang="en-GB" dirty="0"/>
            </a:p>
          </p:txBody>
        </p:sp>
      </p:grpSp>
      <p:grpSp>
        <p:nvGrpSpPr>
          <p:cNvPr id="9" name="Group 8">
            <a:extLst>
              <a:ext uri="{FF2B5EF4-FFF2-40B4-BE49-F238E27FC236}">
                <a16:creationId xmlns:a16="http://schemas.microsoft.com/office/drawing/2014/main" id="{E2E5CD45-1450-9BBA-DE08-67836ED59D7D}"/>
              </a:ext>
            </a:extLst>
          </p:cNvPr>
          <p:cNvGrpSpPr/>
          <p:nvPr/>
        </p:nvGrpSpPr>
        <p:grpSpPr>
          <a:xfrm>
            <a:off x="393248" y="3429000"/>
            <a:ext cx="2547257" cy="2509935"/>
            <a:chOff x="390525" y="1520889"/>
            <a:chExt cx="2547257" cy="2509935"/>
          </a:xfrm>
        </p:grpSpPr>
        <p:sp>
          <p:nvSpPr>
            <p:cNvPr id="10" name="Rectangle 9">
              <a:extLst>
                <a:ext uri="{FF2B5EF4-FFF2-40B4-BE49-F238E27FC236}">
                  <a16:creationId xmlns:a16="http://schemas.microsoft.com/office/drawing/2014/main" id="{126B4BC2-5278-72B7-495B-7AE7515F766E}"/>
                </a:ext>
              </a:extLst>
            </p:cNvPr>
            <p:cNvSpPr/>
            <p:nvPr/>
          </p:nvSpPr>
          <p:spPr>
            <a:xfrm>
              <a:off x="390525" y="1520889"/>
              <a:ext cx="2547257" cy="2509935"/>
            </a:xfrm>
            <a:prstGeom prst="rect">
              <a:avLst/>
            </a:prstGeom>
            <a:noFill/>
            <a:ln>
              <a:solidFill>
                <a:srgbClr val="CE543A"/>
              </a:solidFill>
            </a:ln>
            <a:scene3d>
              <a:camera prst="perspectiveRelaxedModerately"/>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DF97FEB9-CCDC-D1B7-C5F8-5BFBCA0AC9A0}"/>
                </a:ext>
              </a:extLst>
            </p:cNvPr>
            <p:cNvSpPr/>
            <p:nvPr/>
          </p:nvSpPr>
          <p:spPr>
            <a:xfrm>
              <a:off x="405371" y="1726164"/>
              <a:ext cx="2520288" cy="401216"/>
            </a:xfrm>
            <a:prstGeom prst="rect">
              <a:avLst/>
            </a:prstGeom>
            <a:solidFill>
              <a:srgbClr val="CE543A"/>
            </a:solidFill>
            <a:ln>
              <a:solidFill>
                <a:srgbClr val="CE543A"/>
              </a:solidFill>
            </a:ln>
            <a:scene3d>
              <a:camera prst="perspectiveRelaxedModerately"/>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FIDIC Silver Book</a:t>
              </a:r>
              <a:endParaRPr lang="en-GB" dirty="0"/>
            </a:p>
          </p:txBody>
        </p:sp>
      </p:grpSp>
      <p:grpSp>
        <p:nvGrpSpPr>
          <p:cNvPr id="12" name="Group 11">
            <a:extLst>
              <a:ext uri="{FF2B5EF4-FFF2-40B4-BE49-F238E27FC236}">
                <a16:creationId xmlns:a16="http://schemas.microsoft.com/office/drawing/2014/main" id="{A8AE9DC5-1090-D8C9-3FF8-CA77DA5453D0}"/>
              </a:ext>
            </a:extLst>
          </p:cNvPr>
          <p:cNvGrpSpPr/>
          <p:nvPr/>
        </p:nvGrpSpPr>
        <p:grpSpPr>
          <a:xfrm>
            <a:off x="3291570" y="1124340"/>
            <a:ext cx="2547257" cy="2509935"/>
            <a:chOff x="390525" y="1520889"/>
            <a:chExt cx="2547257" cy="2509935"/>
          </a:xfrm>
        </p:grpSpPr>
        <p:sp>
          <p:nvSpPr>
            <p:cNvPr id="13" name="Rectangle 12">
              <a:extLst>
                <a:ext uri="{FF2B5EF4-FFF2-40B4-BE49-F238E27FC236}">
                  <a16:creationId xmlns:a16="http://schemas.microsoft.com/office/drawing/2014/main" id="{B29BE899-A559-299B-E895-204B5374403B}"/>
                </a:ext>
              </a:extLst>
            </p:cNvPr>
            <p:cNvSpPr/>
            <p:nvPr/>
          </p:nvSpPr>
          <p:spPr>
            <a:xfrm>
              <a:off x="390525" y="1520889"/>
              <a:ext cx="2547257" cy="2509935"/>
            </a:xfrm>
            <a:prstGeom prst="rect">
              <a:avLst/>
            </a:prstGeom>
            <a:noFill/>
            <a:ln>
              <a:solidFill>
                <a:srgbClr val="CE543A"/>
              </a:solidFill>
            </a:ln>
            <a:scene3d>
              <a:camera prst="perspectiveRelaxedModerately"/>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B69DB56-C08B-7910-2E41-8896E9F50F89}"/>
                </a:ext>
              </a:extLst>
            </p:cNvPr>
            <p:cNvSpPr/>
            <p:nvPr/>
          </p:nvSpPr>
          <p:spPr>
            <a:xfrm>
              <a:off x="405371" y="1726164"/>
              <a:ext cx="2520288" cy="401216"/>
            </a:xfrm>
            <a:prstGeom prst="rect">
              <a:avLst/>
            </a:prstGeom>
            <a:solidFill>
              <a:srgbClr val="CE543A"/>
            </a:solidFill>
            <a:ln>
              <a:solidFill>
                <a:srgbClr val="CE543A"/>
              </a:solidFill>
            </a:ln>
            <a:scene3d>
              <a:camera prst="perspectiveRelaxedModerately"/>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FIDIC Red and Yellow</a:t>
              </a:r>
              <a:endParaRPr lang="en-GB" dirty="0"/>
            </a:p>
          </p:txBody>
        </p:sp>
      </p:grpSp>
      <p:grpSp>
        <p:nvGrpSpPr>
          <p:cNvPr id="15" name="Group 14">
            <a:extLst>
              <a:ext uri="{FF2B5EF4-FFF2-40B4-BE49-F238E27FC236}">
                <a16:creationId xmlns:a16="http://schemas.microsoft.com/office/drawing/2014/main" id="{A4799CDF-5F1F-9185-8666-481D2DAAEF29}"/>
              </a:ext>
            </a:extLst>
          </p:cNvPr>
          <p:cNvGrpSpPr/>
          <p:nvPr/>
        </p:nvGrpSpPr>
        <p:grpSpPr>
          <a:xfrm>
            <a:off x="6204738" y="1124340"/>
            <a:ext cx="2547257" cy="2509935"/>
            <a:chOff x="390525" y="1520889"/>
            <a:chExt cx="2547257" cy="2509935"/>
          </a:xfrm>
        </p:grpSpPr>
        <p:sp>
          <p:nvSpPr>
            <p:cNvPr id="16" name="Rectangle 15">
              <a:extLst>
                <a:ext uri="{FF2B5EF4-FFF2-40B4-BE49-F238E27FC236}">
                  <a16:creationId xmlns:a16="http://schemas.microsoft.com/office/drawing/2014/main" id="{6A9ED7F7-3378-8459-F50F-1BB5760F5994}"/>
                </a:ext>
              </a:extLst>
            </p:cNvPr>
            <p:cNvSpPr/>
            <p:nvPr/>
          </p:nvSpPr>
          <p:spPr>
            <a:xfrm>
              <a:off x="390525" y="1520889"/>
              <a:ext cx="2547257" cy="2509935"/>
            </a:xfrm>
            <a:prstGeom prst="rect">
              <a:avLst/>
            </a:prstGeom>
            <a:noFill/>
            <a:ln>
              <a:solidFill>
                <a:srgbClr val="009CDC"/>
              </a:solidFill>
            </a:ln>
            <a:scene3d>
              <a:camera prst="perspectiveRelaxedModerately"/>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CEA6C513-CEB8-9108-9238-68F9EE38D1F7}"/>
                </a:ext>
              </a:extLst>
            </p:cNvPr>
            <p:cNvSpPr/>
            <p:nvPr/>
          </p:nvSpPr>
          <p:spPr>
            <a:xfrm>
              <a:off x="405371" y="1726164"/>
              <a:ext cx="2520288" cy="401216"/>
            </a:xfrm>
            <a:prstGeom prst="rect">
              <a:avLst/>
            </a:prstGeom>
            <a:solidFill>
              <a:srgbClr val="009CDC"/>
            </a:solidFill>
            <a:scene3d>
              <a:camera prst="perspectiveRelaxedModerately"/>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FIDIC Red and Yellow</a:t>
              </a:r>
              <a:endParaRPr lang="en-GB" dirty="0"/>
            </a:p>
          </p:txBody>
        </p:sp>
      </p:grpSp>
      <p:grpSp>
        <p:nvGrpSpPr>
          <p:cNvPr id="18" name="Group 17">
            <a:extLst>
              <a:ext uri="{FF2B5EF4-FFF2-40B4-BE49-F238E27FC236}">
                <a16:creationId xmlns:a16="http://schemas.microsoft.com/office/drawing/2014/main" id="{27BA2439-E523-9BCF-E0EF-38D12C0A5E11}"/>
              </a:ext>
            </a:extLst>
          </p:cNvPr>
          <p:cNvGrpSpPr/>
          <p:nvPr/>
        </p:nvGrpSpPr>
        <p:grpSpPr>
          <a:xfrm>
            <a:off x="9117905" y="1124340"/>
            <a:ext cx="2547257" cy="2509935"/>
            <a:chOff x="390525" y="1520889"/>
            <a:chExt cx="2547257" cy="2509935"/>
          </a:xfrm>
          <a:solidFill>
            <a:srgbClr val="CE543A"/>
          </a:solidFill>
        </p:grpSpPr>
        <p:sp>
          <p:nvSpPr>
            <p:cNvPr id="19" name="Rectangle 18">
              <a:extLst>
                <a:ext uri="{FF2B5EF4-FFF2-40B4-BE49-F238E27FC236}">
                  <a16:creationId xmlns:a16="http://schemas.microsoft.com/office/drawing/2014/main" id="{307388EB-ED1C-ECC6-5327-31A280F9070D}"/>
                </a:ext>
              </a:extLst>
            </p:cNvPr>
            <p:cNvSpPr/>
            <p:nvPr/>
          </p:nvSpPr>
          <p:spPr>
            <a:xfrm>
              <a:off x="390525" y="1520889"/>
              <a:ext cx="2547257" cy="2509935"/>
            </a:xfrm>
            <a:prstGeom prst="rect">
              <a:avLst/>
            </a:prstGeom>
            <a:noFill/>
            <a:ln>
              <a:solidFill>
                <a:srgbClr val="CE543A"/>
              </a:solidFill>
            </a:ln>
            <a:scene3d>
              <a:camera prst="perspectiveRelaxedModerately"/>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7A7C825F-D546-63C4-FF48-9F3EEA7435AB}"/>
                </a:ext>
              </a:extLst>
            </p:cNvPr>
            <p:cNvSpPr/>
            <p:nvPr/>
          </p:nvSpPr>
          <p:spPr>
            <a:xfrm>
              <a:off x="405371" y="1726164"/>
              <a:ext cx="2520288" cy="401216"/>
            </a:xfrm>
            <a:prstGeom prst="rect">
              <a:avLst/>
            </a:prstGeom>
            <a:grpFill/>
            <a:ln>
              <a:solidFill>
                <a:srgbClr val="CE543A"/>
              </a:solidFill>
            </a:ln>
            <a:scene3d>
              <a:camera prst="perspectiveRelaxedModerately"/>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FIDIC Red and Yellow</a:t>
              </a:r>
              <a:endParaRPr lang="en-GB" dirty="0"/>
            </a:p>
          </p:txBody>
        </p:sp>
      </p:grpSp>
      <p:grpSp>
        <p:nvGrpSpPr>
          <p:cNvPr id="21" name="Group 20">
            <a:extLst>
              <a:ext uri="{FF2B5EF4-FFF2-40B4-BE49-F238E27FC236}">
                <a16:creationId xmlns:a16="http://schemas.microsoft.com/office/drawing/2014/main" id="{A0216401-0D66-FF54-6235-7C0AAB8741AA}"/>
              </a:ext>
            </a:extLst>
          </p:cNvPr>
          <p:cNvGrpSpPr/>
          <p:nvPr/>
        </p:nvGrpSpPr>
        <p:grpSpPr>
          <a:xfrm>
            <a:off x="3279337" y="3429000"/>
            <a:ext cx="2547257" cy="2509935"/>
            <a:chOff x="390525" y="1520889"/>
            <a:chExt cx="2547257" cy="2509935"/>
          </a:xfrm>
        </p:grpSpPr>
        <p:sp>
          <p:nvSpPr>
            <p:cNvPr id="22" name="Rectangle 21">
              <a:extLst>
                <a:ext uri="{FF2B5EF4-FFF2-40B4-BE49-F238E27FC236}">
                  <a16:creationId xmlns:a16="http://schemas.microsoft.com/office/drawing/2014/main" id="{9CE1C1A3-DD32-41A4-CE01-23A895F1C64D}"/>
                </a:ext>
              </a:extLst>
            </p:cNvPr>
            <p:cNvSpPr/>
            <p:nvPr/>
          </p:nvSpPr>
          <p:spPr>
            <a:xfrm>
              <a:off x="390525" y="1520889"/>
              <a:ext cx="2547257" cy="2509935"/>
            </a:xfrm>
            <a:prstGeom prst="rect">
              <a:avLst/>
            </a:prstGeom>
            <a:noFill/>
            <a:ln>
              <a:solidFill>
                <a:srgbClr val="009CDC"/>
              </a:solidFill>
            </a:ln>
            <a:scene3d>
              <a:camera prst="perspectiveRelaxedModerately"/>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38CCB77F-2F5A-F525-41B9-4B69A0BB6256}"/>
                </a:ext>
              </a:extLst>
            </p:cNvPr>
            <p:cNvSpPr/>
            <p:nvPr/>
          </p:nvSpPr>
          <p:spPr>
            <a:xfrm>
              <a:off x="405371" y="1726164"/>
              <a:ext cx="2520288" cy="401216"/>
            </a:xfrm>
            <a:prstGeom prst="rect">
              <a:avLst/>
            </a:prstGeom>
            <a:solidFill>
              <a:srgbClr val="009CDC"/>
            </a:solidFill>
            <a:scene3d>
              <a:camera prst="perspectiveRelaxedModerately"/>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FIDIC Silver Book</a:t>
              </a:r>
              <a:endParaRPr lang="en-GB" dirty="0"/>
            </a:p>
          </p:txBody>
        </p:sp>
      </p:grpSp>
      <p:grpSp>
        <p:nvGrpSpPr>
          <p:cNvPr id="24" name="Group 23">
            <a:extLst>
              <a:ext uri="{FF2B5EF4-FFF2-40B4-BE49-F238E27FC236}">
                <a16:creationId xmlns:a16="http://schemas.microsoft.com/office/drawing/2014/main" id="{D2C48A9D-65AC-B014-D3DD-3E800F90FCA0}"/>
              </a:ext>
            </a:extLst>
          </p:cNvPr>
          <p:cNvGrpSpPr/>
          <p:nvPr/>
        </p:nvGrpSpPr>
        <p:grpSpPr>
          <a:xfrm>
            <a:off x="6165426" y="3429000"/>
            <a:ext cx="2547257" cy="2509935"/>
            <a:chOff x="390525" y="1520889"/>
            <a:chExt cx="2547257" cy="2509935"/>
          </a:xfrm>
        </p:grpSpPr>
        <p:sp>
          <p:nvSpPr>
            <p:cNvPr id="25" name="Rectangle 24">
              <a:extLst>
                <a:ext uri="{FF2B5EF4-FFF2-40B4-BE49-F238E27FC236}">
                  <a16:creationId xmlns:a16="http://schemas.microsoft.com/office/drawing/2014/main" id="{7EEDF59A-00A4-1FE6-4043-7A667B7885B5}"/>
                </a:ext>
              </a:extLst>
            </p:cNvPr>
            <p:cNvSpPr/>
            <p:nvPr/>
          </p:nvSpPr>
          <p:spPr>
            <a:xfrm>
              <a:off x="390525" y="1520889"/>
              <a:ext cx="2547257" cy="2509935"/>
            </a:xfrm>
            <a:prstGeom prst="rect">
              <a:avLst/>
            </a:prstGeom>
            <a:noFill/>
            <a:ln>
              <a:solidFill>
                <a:srgbClr val="CE543A"/>
              </a:solidFill>
            </a:ln>
            <a:scene3d>
              <a:camera prst="perspectiveRelaxedModerately"/>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3C56EA83-7F74-D14E-34FB-4143C43115A1}"/>
                </a:ext>
              </a:extLst>
            </p:cNvPr>
            <p:cNvSpPr/>
            <p:nvPr/>
          </p:nvSpPr>
          <p:spPr>
            <a:xfrm>
              <a:off x="405371" y="1726164"/>
              <a:ext cx="2520288" cy="401216"/>
            </a:xfrm>
            <a:prstGeom prst="rect">
              <a:avLst/>
            </a:prstGeom>
            <a:solidFill>
              <a:srgbClr val="CE543A"/>
            </a:solidFill>
            <a:ln>
              <a:solidFill>
                <a:srgbClr val="CE543A"/>
              </a:solidFill>
            </a:ln>
            <a:scene3d>
              <a:camera prst="perspectiveRelaxedModerately"/>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FIDIC Silver Book</a:t>
              </a:r>
              <a:endParaRPr lang="en-GB" dirty="0"/>
            </a:p>
          </p:txBody>
        </p:sp>
      </p:grpSp>
      <p:grpSp>
        <p:nvGrpSpPr>
          <p:cNvPr id="27" name="Group 26">
            <a:extLst>
              <a:ext uri="{FF2B5EF4-FFF2-40B4-BE49-F238E27FC236}">
                <a16:creationId xmlns:a16="http://schemas.microsoft.com/office/drawing/2014/main" id="{53BA03C5-C7FF-6EB4-B4CF-5BF806961F50}"/>
              </a:ext>
            </a:extLst>
          </p:cNvPr>
          <p:cNvGrpSpPr/>
          <p:nvPr/>
        </p:nvGrpSpPr>
        <p:grpSpPr>
          <a:xfrm>
            <a:off x="9051514" y="3429000"/>
            <a:ext cx="2547257" cy="2509935"/>
            <a:chOff x="390525" y="1520889"/>
            <a:chExt cx="2547257" cy="2509935"/>
          </a:xfrm>
        </p:grpSpPr>
        <p:sp>
          <p:nvSpPr>
            <p:cNvPr id="28" name="Rectangle 27">
              <a:extLst>
                <a:ext uri="{FF2B5EF4-FFF2-40B4-BE49-F238E27FC236}">
                  <a16:creationId xmlns:a16="http://schemas.microsoft.com/office/drawing/2014/main" id="{71084496-2FD7-F676-B870-7948C2B56966}"/>
                </a:ext>
              </a:extLst>
            </p:cNvPr>
            <p:cNvSpPr/>
            <p:nvPr/>
          </p:nvSpPr>
          <p:spPr>
            <a:xfrm>
              <a:off x="390525" y="1520889"/>
              <a:ext cx="2547257" cy="2509935"/>
            </a:xfrm>
            <a:prstGeom prst="rect">
              <a:avLst/>
            </a:prstGeom>
            <a:noFill/>
            <a:ln>
              <a:solidFill>
                <a:srgbClr val="009CDC"/>
              </a:solidFill>
            </a:ln>
            <a:scene3d>
              <a:camera prst="perspectiveRelaxedModerately"/>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D059E250-6AB3-425B-2A82-5C6912274A54}"/>
                </a:ext>
              </a:extLst>
            </p:cNvPr>
            <p:cNvSpPr/>
            <p:nvPr/>
          </p:nvSpPr>
          <p:spPr>
            <a:xfrm>
              <a:off x="405371" y="1726164"/>
              <a:ext cx="2520288" cy="401216"/>
            </a:xfrm>
            <a:prstGeom prst="rect">
              <a:avLst/>
            </a:prstGeom>
            <a:solidFill>
              <a:srgbClr val="009CDC"/>
            </a:solidFill>
            <a:scene3d>
              <a:camera prst="perspectiveRelaxedModerately"/>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endParaRPr lang="en-GB" dirty="0"/>
            </a:p>
          </p:txBody>
        </p:sp>
      </p:grpSp>
      <p:sp>
        <p:nvSpPr>
          <p:cNvPr id="31" name="TextBox 30">
            <a:extLst>
              <a:ext uri="{FF2B5EF4-FFF2-40B4-BE49-F238E27FC236}">
                <a16:creationId xmlns:a16="http://schemas.microsoft.com/office/drawing/2014/main" id="{6596B257-6E6B-1C12-14DF-6476918AB80F}"/>
              </a:ext>
            </a:extLst>
          </p:cNvPr>
          <p:cNvSpPr txBox="1"/>
          <p:nvPr/>
        </p:nvSpPr>
        <p:spPr>
          <a:xfrm>
            <a:off x="408094" y="1905716"/>
            <a:ext cx="2505442" cy="1267655"/>
          </a:xfrm>
          <a:prstGeom prst="rect">
            <a:avLst/>
          </a:prstGeom>
          <a:noFill/>
        </p:spPr>
        <p:txBody>
          <a:bodyPr wrap="square">
            <a:spAutoFit/>
          </a:bodyPr>
          <a:lstStyle/>
          <a:p>
            <a:pPr marR="0" lvl="0">
              <a:lnSpc>
                <a:spcPct val="107000"/>
              </a:lnSpc>
              <a:spcBef>
                <a:spcPts val="0"/>
              </a:spcBef>
              <a:spcAft>
                <a:spcPts val="800"/>
              </a:spcAft>
            </a:pPr>
            <a:r>
              <a:rPr lang="en-GB" sz="1200" dirty="0">
                <a:effectLst/>
                <a:ea typeface="Calibri" panose="020F0502020204030204" pitchFamily="34" charset="0"/>
                <a:cs typeface="Times New Roman" panose="02020603050405020304" pitchFamily="18" charset="0"/>
              </a:rPr>
              <a:t>There is a substantial difference between the payment provisions of the FIDIC 1999 &amp; 2017 Red and Yellow Books compared to the FIDIC Silver Book.</a:t>
            </a:r>
          </a:p>
        </p:txBody>
      </p:sp>
      <p:sp>
        <p:nvSpPr>
          <p:cNvPr id="33" name="TextBox 32">
            <a:extLst>
              <a:ext uri="{FF2B5EF4-FFF2-40B4-BE49-F238E27FC236}">
                <a16:creationId xmlns:a16="http://schemas.microsoft.com/office/drawing/2014/main" id="{F721B4F8-C794-B108-9C8C-F7575056A316}"/>
              </a:ext>
            </a:extLst>
          </p:cNvPr>
          <p:cNvSpPr txBox="1"/>
          <p:nvPr/>
        </p:nvSpPr>
        <p:spPr>
          <a:xfrm>
            <a:off x="3306416" y="1920765"/>
            <a:ext cx="2251010" cy="1070037"/>
          </a:xfrm>
          <a:prstGeom prst="rect">
            <a:avLst/>
          </a:prstGeom>
          <a:noFill/>
        </p:spPr>
        <p:txBody>
          <a:bodyPr wrap="square">
            <a:spAutoFit/>
          </a:bodyPr>
          <a:lstStyle>
            <a:defPPr>
              <a:defRPr lang="en-US"/>
            </a:defPPr>
            <a:lvl1pPr marR="0" lvl="0">
              <a:lnSpc>
                <a:spcPct val="107000"/>
              </a:lnSpc>
              <a:spcBef>
                <a:spcPts val="0"/>
              </a:spcBef>
              <a:spcAft>
                <a:spcPts val="800"/>
              </a:spcAft>
              <a:defRPr sz="1200">
                <a:effectLst/>
                <a:ea typeface="Calibri" panose="020F0502020204030204" pitchFamily="34" charset="0"/>
                <a:cs typeface="Times New Roman" panose="02020603050405020304" pitchFamily="18" charset="0"/>
              </a:defRPr>
            </a:lvl1pPr>
          </a:lstStyle>
          <a:p>
            <a:r>
              <a:rPr lang="en-GB" dirty="0"/>
              <a:t>Under the FIDIC Red and Yellow Books, the Contractor submits an application for payment pursuant to sub-clause 14.3.</a:t>
            </a:r>
          </a:p>
        </p:txBody>
      </p:sp>
      <p:sp>
        <p:nvSpPr>
          <p:cNvPr id="35" name="TextBox 34">
            <a:extLst>
              <a:ext uri="{FF2B5EF4-FFF2-40B4-BE49-F238E27FC236}">
                <a16:creationId xmlns:a16="http://schemas.microsoft.com/office/drawing/2014/main" id="{AE5AE9DD-3ED0-9F85-0B33-C481E135363A}"/>
              </a:ext>
            </a:extLst>
          </p:cNvPr>
          <p:cNvSpPr txBox="1"/>
          <p:nvPr/>
        </p:nvSpPr>
        <p:spPr>
          <a:xfrm>
            <a:off x="6237878" y="1946088"/>
            <a:ext cx="2480976" cy="1278042"/>
          </a:xfrm>
          <a:prstGeom prst="rect">
            <a:avLst/>
          </a:prstGeom>
          <a:noFill/>
        </p:spPr>
        <p:txBody>
          <a:bodyPr wrap="square">
            <a:spAutoFit/>
          </a:bodyPr>
          <a:lstStyle>
            <a:defPPr>
              <a:defRPr lang="en-US"/>
            </a:defPPr>
            <a:lvl1pPr marR="0" lvl="0">
              <a:lnSpc>
                <a:spcPct val="107000"/>
              </a:lnSpc>
              <a:spcBef>
                <a:spcPts val="0"/>
              </a:spcBef>
              <a:spcAft>
                <a:spcPts val="800"/>
              </a:spcAft>
              <a:defRPr sz="1200">
                <a:effectLst/>
                <a:ea typeface="Calibri" panose="020F0502020204030204" pitchFamily="34" charset="0"/>
                <a:cs typeface="Times New Roman" panose="02020603050405020304" pitchFamily="18" charset="0"/>
              </a:defRPr>
            </a:lvl1pPr>
          </a:lstStyle>
          <a:p>
            <a:r>
              <a:rPr lang="en-GB" dirty="0"/>
              <a:t>Thereafter, the Engineer issues an interim payment certificate stating the amount which the Engineer ‘fairly’ determines to be due to the Contractor - see sub-clause 14.6.</a:t>
            </a:r>
          </a:p>
        </p:txBody>
      </p:sp>
      <p:sp>
        <p:nvSpPr>
          <p:cNvPr id="37" name="TextBox 36">
            <a:extLst>
              <a:ext uri="{FF2B5EF4-FFF2-40B4-BE49-F238E27FC236}">
                <a16:creationId xmlns:a16="http://schemas.microsoft.com/office/drawing/2014/main" id="{C4DE015B-1838-755F-8EF6-E70D716DF320}"/>
              </a:ext>
            </a:extLst>
          </p:cNvPr>
          <p:cNvSpPr txBox="1"/>
          <p:nvPr/>
        </p:nvSpPr>
        <p:spPr>
          <a:xfrm>
            <a:off x="9132752" y="2007753"/>
            <a:ext cx="2466020" cy="882806"/>
          </a:xfrm>
          <a:prstGeom prst="rect">
            <a:avLst/>
          </a:prstGeom>
          <a:noFill/>
        </p:spPr>
        <p:txBody>
          <a:bodyPr wrap="square">
            <a:spAutoFit/>
          </a:bodyPr>
          <a:lstStyle>
            <a:defPPr>
              <a:defRPr lang="en-US"/>
            </a:defPPr>
            <a:lvl1pPr marR="0" lvl="0">
              <a:lnSpc>
                <a:spcPct val="107000"/>
              </a:lnSpc>
              <a:spcBef>
                <a:spcPts val="0"/>
              </a:spcBef>
              <a:spcAft>
                <a:spcPts val="800"/>
              </a:spcAft>
              <a:defRPr sz="1200">
                <a:effectLst/>
                <a:ea typeface="Calibri" panose="020F0502020204030204" pitchFamily="34" charset="0"/>
                <a:cs typeface="Times New Roman" panose="02020603050405020304" pitchFamily="18" charset="0"/>
              </a:defRPr>
            </a:lvl1pPr>
          </a:lstStyle>
          <a:p>
            <a:r>
              <a:rPr lang="en-GB" dirty="0"/>
              <a:t>Under sub-clause 14.7, the Employer is required to pay the Contractor </a:t>
            </a:r>
            <a:r>
              <a:rPr lang="en-GB" dirty="0">
                <a:solidFill>
                  <a:srgbClr val="CE543A"/>
                </a:solidFill>
              </a:rPr>
              <a:t>the amount certified in each interim payment certificate.</a:t>
            </a:r>
          </a:p>
        </p:txBody>
      </p:sp>
      <p:sp>
        <p:nvSpPr>
          <p:cNvPr id="39" name="TextBox 38">
            <a:extLst>
              <a:ext uri="{FF2B5EF4-FFF2-40B4-BE49-F238E27FC236}">
                <a16:creationId xmlns:a16="http://schemas.microsoft.com/office/drawing/2014/main" id="{6054184C-49AA-AE59-1700-B057D40E09E7}"/>
              </a:ext>
            </a:extLst>
          </p:cNvPr>
          <p:cNvSpPr txBox="1"/>
          <p:nvPr/>
        </p:nvSpPr>
        <p:spPr>
          <a:xfrm>
            <a:off x="408094" y="4291120"/>
            <a:ext cx="2400420" cy="882806"/>
          </a:xfrm>
          <a:prstGeom prst="rect">
            <a:avLst/>
          </a:prstGeom>
          <a:noFill/>
        </p:spPr>
        <p:txBody>
          <a:bodyPr wrap="square">
            <a:spAutoFit/>
          </a:bodyPr>
          <a:lstStyle>
            <a:defPPr>
              <a:defRPr lang="en-US"/>
            </a:defPPr>
            <a:lvl1pPr marR="0" lvl="0">
              <a:lnSpc>
                <a:spcPct val="107000"/>
              </a:lnSpc>
              <a:spcBef>
                <a:spcPts val="0"/>
              </a:spcBef>
              <a:spcAft>
                <a:spcPts val="800"/>
              </a:spcAft>
              <a:defRPr sz="1200">
                <a:effectLst/>
                <a:ea typeface="Calibri" panose="020F0502020204030204" pitchFamily="34" charset="0"/>
                <a:cs typeface="Times New Roman" panose="02020603050405020304" pitchFamily="18" charset="0"/>
              </a:defRPr>
            </a:lvl1pPr>
          </a:lstStyle>
          <a:p>
            <a:r>
              <a:rPr lang="en-GB" dirty="0"/>
              <a:t>However, the FIDIC Silver Book requires the Contractor to submit an application for payment to the Employer. </a:t>
            </a:r>
          </a:p>
        </p:txBody>
      </p:sp>
      <p:sp>
        <p:nvSpPr>
          <p:cNvPr id="41" name="TextBox 40">
            <a:extLst>
              <a:ext uri="{FF2B5EF4-FFF2-40B4-BE49-F238E27FC236}">
                <a16:creationId xmlns:a16="http://schemas.microsoft.com/office/drawing/2014/main" id="{F2B6AA8C-1629-B60B-624C-D4767FCAFED5}"/>
              </a:ext>
            </a:extLst>
          </p:cNvPr>
          <p:cNvSpPr txBox="1"/>
          <p:nvPr/>
        </p:nvSpPr>
        <p:spPr>
          <a:xfrm>
            <a:off x="3266254" y="4260730"/>
            <a:ext cx="2572574" cy="1278042"/>
          </a:xfrm>
          <a:prstGeom prst="rect">
            <a:avLst/>
          </a:prstGeom>
          <a:noFill/>
        </p:spPr>
        <p:txBody>
          <a:bodyPr wrap="square">
            <a:spAutoFit/>
          </a:bodyPr>
          <a:lstStyle>
            <a:defPPr>
              <a:defRPr lang="en-US"/>
            </a:defPPr>
            <a:lvl1pPr marR="0" lvl="0">
              <a:lnSpc>
                <a:spcPct val="107000"/>
              </a:lnSpc>
              <a:spcBef>
                <a:spcPts val="0"/>
              </a:spcBef>
              <a:spcAft>
                <a:spcPts val="800"/>
              </a:spcAft>
              <a:defRPr sz="1200">
                <a:effectLst/>
                <a:ea typeface="Calibri" panose="020F0502020204030204" pitchFamily="34" charset="0"/>
                <a:cs typeface="Times New Roman" panose="02020603050405020304" pitchFamily="18" charset="0"/>
              </a:defRPr>
            </a:lvl1pPr>
          </a:lstStyle>
          <a:p>
            <a:r>
              <a:rPr lang="en-GB" dirty="0"/>
              <a:t>Upon receipt of the payment application, the Employer is required under sub-clause 14.6 to give notice to the Contractor within 28 days of any item in the payment application it disagrees with.</a:t>
            </a:r>
          </a:p>
        </p:txBody>
      </p:sp>
      <p:sp>
        <p:nvSpPr>
          <p:cNvPr id="43" name="TextBox 42">
            <a:extLst>
              <a:ext uri="{FF2B5EF4-FFF2-40B4-BE49-F238E27FC236}">
                <a16:creationId xmlns:a16="http://schemas.microsoft.com/office/drawing/2014/main" id="{1DC9F96E-F722-1870-8962-DF114661E0EF}"/>
              </a:ext>
            </a:extLst>
          </p:cNvPr>
          <p:cNvSpPr txBox="1"/>
          <p:nvPr/>
        </p:nvSpPr>
        <p:spPr>
          <a:xfrm>
            <a:off x="6138346" y="4291120"/>
            <a:ext cx="2562213" cy="882806"/>
          </a:xfrm>
          <a:prstGeom prst="rect">
            <a:avLst/>
          </a:prstGeom>
          <a:noFill/>
        </p:spPr>
        <p:txBody>
          <a:bodyPr wrap="square">
            <a:spAutoFit/>
          </a:bodyPr>
          <a:lstStyle>
            <a:defPPr>
              <a:defRPr lang="en-US"/>
            </a:defPPr>
            <a:lvl1pPr marR="0" lvl="0">
              <a:lnSpc>
                <a:spcPct val="107000"/>
              </a:lnSpc>
              <a:spcBef>
                <a:spcPts val="0"/>
              </a:spcBef>
              <a:spcAft>
                <a:spcPts val="800"/>
              </a:spcAft>
              <a:defRPr sz="1200">
                <a:effectLst/>
                <a:ea typeface="Calibri" panose="020F0502020204030204" pitchFamily="34" charset="0"/>
                <a:cs typeface="Times New Roman" panose="02020603050405020304" pitchFamily="18" charset="0"/>
              </a:defRPr>
            </a:lvl1pPr>
          </a:lstStyle>
          <a:p>
            <a:r>
              <a:rPr lang="en-GB" dirty="0"/>
              <a:t>Under sub-clause 14.7, the Employer is to pay the contractor </a:t>
            </a:r>
            <a:r>
              <a:rPr lang="en-GB" dirty="0">
                <a:solidFill>
                  <a:srgbClr val="CE543A"/>
                </a:solidFill>
              </a:rPr>
              <a:t>the amount which is due in respect of each statement</a:t>
            </a:r>
            <a:r>
              <a:rPr lang="en-GB" dirty="0"/>
              <a:t>.</a:t>
            </a:r>
          </a:p>
        </p:txBody>
      </p:sp>
      <p:sp>
        <p:nvSpPr>
          <p:cNvPr id="45" name="TextBox 44">
            <a:extLst>
              <a:ext uri="{FF2B5EF4-FFF2-40B4-BE49-F238E27FC236}">
                <a16:creationId xmlns:a16="http://schemas.microsoft.com/office/drawing/2014/main" id="{3358B772-1D3B-A58D-9E26-9785ACD79FB5}"/>
              </a:ext>
            </a:extLst>
          </p:cNvPr>
          <p:cNvSpPr txBox="1"/>
          <p:nvPr/>
        </p:nvSpPr>
        <p:spPr>
          <a:xfrm>
            <a:off x="9090123" y="4238261"/>
            <a:ext cx="2547256" cy="1278042"/>
          </a:xfrm>
          <a:prstGeom prst="rect">
            <a:avLst/>
          </a:prstGeom>
          <a:noFill/>
        </p:spPr>
        <p:txBody>
          <a:bodyPr wrap="square">
            <a:spAutoFit/>
          </a:bodyPr>
          <a:lstStyle>
            <a:defPPr>
              <a:defRPr lang="en-US"/>
            </a:defPPr>
            <a:lvl1pPr marR="0" lvl="0">
              <a:lnSpc>
                <a:spcPct val="107000"/>
              </a:lnSpc>
              <a:spcBef>
                <a:spcPts val="0"/>
              </a:spcBef>
              <a:spcAft>
                <a:spcPts val="800"/>
              </a:spcAft>
              <a:defRPr sz="1200">
                <a:effectLst/>
                <a:ea typeface="Calibri" panose="020F0502020204030204" pitchFamily="34" charset="0"/>
                <a:cs typeface="Times New Roman" panose="02020603050405020304" pitchFamily="18" charset="0"/>
              </a:defRPr>
            </a:lvl1pPr>
          </a:lstStyle>
          <a:p>
            <a:r>
              <a:rPr lang="en-GB" dirty="0"/>
              <a:t>Do claims in a payment application become due and payable as a result of the Employer’s failure to notify the contractor on items of disagreement in the payment application within 28 days?</a:t>
            </a:r>
          </a:p>
        </p:txBody>
      </p:sp>
    </p:spTree>
    <p:extLst>
      <p:ext uri="{BB962C8B-B14F-4D97-AF65-F5344CB8AC3E}">
        <p14:creationId xmlns:p14="http://schemas.microsoft.com/office/powerpoint/2010/main" val="2283724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DCAF29AA-E5B3-97A5-5D8B-98EF1E0186ED}"/>
              </a:ext>
            </a:extLst>
          </p:cNvPr>
          <p:cNvSpPr/>
          <p:nvPr/>
        </p:nvSpPr>
        <p:spPr>
          <a:xfrm>
            <a:off x="8216538" y="1610206"/>
            <a:ext cx="3573625" cy="4696167"/>
          </a:xfrm>
          <a:prstGeom prst="roundRect">
            <a:avLst>
              <a:gd name="adj" fmla="val 6645"/>
            </a:avLst>
          </a:prstGeom>
          <a:solidFill>
            <a:srgbClr val="F7F7F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8F5492F8-C0A3-42F2-D3A9-48D72287DEE8}"/>
              </a:ext>
            </a:extLst>
          </p:cNvPr>
          <p:cNvSpPr/>
          <p:nvPr/>
        </p:nvSpPr>
        <p:spPr>
          <a:xfrm>
            <a:off x="279918" y="1739641"/>
            <a:ext cx="3573625" cy="4696167"/>
          </a:xfrm>
          <a:prstGeom prst="roundRect">
            <a:avLst>
              <a:gd name="adj" fmla="val 6645"/>
            </a:avLst>
          </a:prstGeom>
          <a:solidFill>
            <a:srgbClr val="F7F7F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1">
            <a:extLst>
              <a:ext uri="{FF2B5EF4-FFF2-40B4-BE49-F238E27FC236}">
                <a16:creationId xmlns:a16="http://schemas.microsoft.com/office/drawing/2014/main" id="{AD93948A-9176-35D2-8FA3-CDA20F089808}"/>
              </a:ext>
            </a:extLst>
          </p:cNvPr>
          <p:cNvSpPr>
            <a:spLocks noGrp="1"/>
          </p:cNvSpPr>
          <p:nvPr>
            <p:ph type="body" sz="quarter" idx="10"/>
          </p:nvPr>
        </p:nvSpPr>
        <p:spPr>
          <a:xfrm>
            <a:off x="390525" y="328882"/>
            <a:ext cx="9387957" cy="512493"/>
          </a:xfrm>
        </p:spPr>
        <p:txBody>
          <a:bodyPr>
            <a:noAutofit/>
          </a:bodyPr>
          <a:lstStyle/>
          <a:p>
            <a:pPr>
              <a:lnSpc>
                <a:spcPct val="100000"/>
              </a:lnSpc>
              <a:spcBef>
                <a:spcPts val="0"/>
              </a:spcBef>
            </a:pPr>
            <a:r>
              <a:rPr lang="en-US" sz="2200" dirty="0"/>
              <a:t>Interim Payment Certificates – Why the Employer must be careful?</a:t>
            </a:r>
            <a:endParaRPr lang="en-GB" sz="2200" dirty="0"/>
          </a:p>
        </p:txBody>
      </p:sp>
      <p:sp>
        <p:nvSpPr>
          <p:cNvPr id="7" name="TextBox 6">
            <a:extLst>
              <a:ext uri="{FF2B5EF4-FFF2-40B4-BE49-F238E27FC236}">
                <a16:creationId xmlns:a16="http://schemas.microsoft.com/office/drawing/2014/main" id="{F28C936E-EC63-C08D-F3BC-FB208DFFD92D}"/>
              </a:ext>
            </a:extLst>
          </p:cNvPr>
          <p:cNvSpPr txBox="1"/>
          <p:nvPr/>
        </p:nvSpPr>
        <p:spPr>
          <a:xfrm>
            <a:off x="390525" y="1832951"/>
            <a:ext cx="3383280" cy="4307846"/>
          </a:xfrm>
          <a:prstGeom prst="rect">
            <a:avLst/>
          </a:prstGeom>
          <a:noFill/>
        </p:spPr>
        <p:txBody>
          <a:bodyPr wrap="square">
            <a:spAutoFit/>
          </a:bodyPr>
          <a:lstStyle/>
          <a:p>
            <a:pPr marR="0" lvl="0" algn="just">
              <a:lnSpc>
                <a:spcPct val="107000"/>
              </a:lnSpc>
              <a:spcBef>
                <a:spcPts val="0"/>
              </a:spcBef>
              <a:spcAft>
                <a:spcPts val="800"/>
              </a:spcAft>
            </a:pPr>
            <a:r>
              <a:rPr lang="en-GB" sz="1600" dirty="0">
                <a:effectLst/>
                <a:ea typeface="Calibri" panose="020F0502020204030204" pitchFamily="34" charset="0"/>
                <a:cs typeface="Times New Roman" panose="02020603050405020304" pitchFamily="18" charset="0"/>
              </a:rPr>
              <a:t>This question was considered by the Supreme Court of Queensland in </a:t>
            </a:r>
            <a:r>
              <a:rPr lang="en-GB" sz="1600" i="1" u="sng" dirty="0">
                <a:solidFill>
                  <a:srgbClr val="CE543A"/>
                </a:solidFill>
                <a:effectLst/>
                <a:ea typeface="Calibri" panose="020F0502020204030204" pitchFamily="34" charset="0"/>
                <a:cs typeface="Times New Roman" panose="02020603050405020304" pitchFamily="18" charset="0"/>
              </a:rPr>
              <a:t>Sedgman South Africa (Pty) Ltd Ors v. Discovery Copper Botswana (Pty) Ltd</a:t>
            </a:r>
            <a:r>
              <a:rPr lang="en-GB" sz="1600" dirty="0">
                <a:solidFill>
                  <a:srgbClr val="CE543A"/>
                </a:solidFill>
                <a:effectLst/>
                <a:ea typeface="Calibri" panose="020F0502020204030204" pitchFamily="34" charset="0"/>
                <a:cs typeface="Times New Roman" panose="02020603050405020304" pitchFamily="18" charset="0"/>
              </a:rPr>
              <a:t> </a:t>
            </a:r>
            <a:r>
              <a:rPr lang="en-GB" sz="1600" dirty="0">
                <a:effectLst/>
                <a:ea typeface="Calibri" panose="020F0502020204030204" pitchFamily="34" charset="0"/>
                <a:cs typeface="Times New Roman" panose="02020603050405020304" pitchFamily="18" charset="0"/>
              </a:rPr>
              <a:t>[2013] QSC 105 where Sedgman, the contractor, and Discovery, the employer, entered into a USD90million EPC contract for the engineering, design, testing, procurement, construction and commissioning </a:t>
            </a:r>
            <a:r>
              <a:rPr lang="en-GB" sz="1600" dirty="0">
                <a:ea typeface="Calibri" panose="020F0502020204030204" pitchFamily="34" charset="0"/>
                <a:cs typeface="Times New Roman" panose="02020603050405020304" pitchFamily="18" charset="0"/>
              </a:rPr>
              <a:t>of</a:t>
            </a:r>
            <a:r>
              <a:rPr lang="en-GB" sz="1600" dirty="0">
                <a:effectLst/>
                <a:ea typeface="Calibri" panose="020F0502020204030204" pitchFamily="34" charset="0"/>
                <a:cs typeface="Times New Roman" panose="02020603050405020304" pitchFamily="18" charset="0"/>
              </a:rPr>
              <a:t> the </a:t>
            </a:r>
            <a:r>
              <a:rPr lang="en-GB" sz="1600" dirty="0" err="1">
                <a:effectLst/>
                <a:ea typeface="Calibri" panose="020F0502020204030204" pitchFamily="34" charset="0"/>
                <a:cs typeface="Times New Roman" panose="02020603050405020304" pitchFamily="18" charset="0"/>
              </a:rPr>
              <a:t>Boseto</a:t>
            </a:r>
            <a:r>
              <a:rPr lang="en-GB" sz="1600" dirty="0">
                <a:effectLst/>
                <a:ea typeface="Calibri" panose="020F0502020204030204" pitchFamily="34" charset="0"/>
                <a:cs typeface="Times New Roman" panose="02020603050405020304" pitchFamily="18" charset="0"/>
              </a:rPr>
              <a:t> Copper Plant in Botswana, Southern Africa. The contract which was governed by the law of Queensland was based on the FIDIC Silver Book contract. </a:t>
            </a:r>
          </a:p>
        </p:txBody>
      </p:sp>
      <p:sp>
        <p:nvSpPr>
          <p:cNvPr id="9" name="TextBox 8">
            <a:extLst>
              <a:ext uri="{FF2B5EF4-FFF2-40B4-BE49-F238E27FC236}">
                <a16:creationId xmlns:a16="http://schemas.microsoft.com/office/drawing/2014/main" id="{594DD7EC-A9AF-0C43-E3C2-F89B3ADB9A0D}"/>
              </a:ext>
            </a:extLst>
          </p:cNvPr>
          <p:cNvSpPr txBox="1"/>
          <p:nvPr/>
        </p:nvSpPr>
        <p:spPr>
          <a:xfrm>
            <a:off x="4366045" y="1832951"/>
            <a:ext cx="3383280" cy="2727029"/>
          </a:xfrm>
          <a:prstGeom prst="rect">
            <a:avLst/>
          </a:prstGeom>
          <a:noFill/>
        </p:spPr>
        <p:txBody>
          <a:bodyPr wrap="square">
            <a:spAutoFit/>
          </a:bodyPr>
          <a:lstStyle>
            <a:defPPr>
              <a:defRPr lang="en-US"/>
            </a:defPPr>
            <a:lvl1pPr marR="0" lvl="0" algn="just">
              <a:lnSpc>
                <a:spcPct val="107000"/>
              </a:lnSpc>
              <a:spcBef>
                <a:spcPts val="0"/>
              </a:spcBef>
              <a:spcAft>
                <a:spcPts val="800"/>
              </a:spcAft>
              <a:defRPr sz="1600">
                <a:effectLst/>
                <a:ea typeface="Calibri" panose="020F0502020204030204" pitchFamily="34" charset="0"/>
                <a:cs typeface="Times New Roman" panose="02020603050405020304" pitchFamily="18" charset="0"/>
              </a:defRPr>
            </a:lvl1pPr>
          </a:lstStyle>
          <a:p>
            <a:r>
              <a:rPr lang="en-GB" dirty="0"/>
              <a:t>An interim payment claim for USD20million was served under sub-clause 14.3 on the Employer. Sub-clause 14.6 required the Employer to give notice within 7 days if it disagreed with any item in the application for payment. The Employer failed to give the notice within 7 days and did not contest the application until 14 days later.</a:t>
            </a:r>
          </a:p>
        </p:txBody>
      </p:sp>
      <p:sp>
        <p:nvSpPr>
          <p:cNvPr id="11" name="TextBox 10">
            <a:extLst>
              <a:ext uri="{FF2B5EF4-FFF2-40B4-BE49-F238E27FC236}">
                <a16:creationId xmlns:a16="http://schemas.microsoft.com/office/drawing/2014/main" id="{AFB4F0D8-BEB3-9000-0B70-421FD64EFC91}"/>
              </a:ext>
            </a:extLst>
          </p:cNvPr>
          <p:cNvSpPr txBox="1"/>
          <p:nvPr/>
        </p:nvSpPr>
        <p:spPr>
          <a:xfrm>
            <a:off x="8341566" y="1832951"/>
            <a:ext cx="3383280" cy="4044377"/>
          </a:xfrm>
          <a:prstGeom prst="rect">
            <a:avLst/>
          </a:prstGeom>
          <a:noFill/>
        </p:spPr>
        <p:txBody>
          <a:bodyPr wrap="square">
            <a:spAutoFit/>
          </a:bodyPr>
          <a:lstStyle>
            <a:defPPr>
              <a:defRPr lang="en-US"/>
            </a:defPPr>
            <a:lvl1pPr marR="0" lvl="0" algn="just">
              <a:lnSpc>
                <a:spcPct val="107000"/>
              </a:lnSpc>
              <a:spcBef>
                <a:spcPts val="0"/>
              </a:spcBef>
              <a:spcAft>
                <a:spcPts val="800"/>
              </a:spcAft>
              <a:defRPr sz="1600">
                <a:effectLst/>
                <a:ea typeface="Calibri" panose="020F0502020204030204" pitchFamily="34" charset="0"/>
                <a:cs typeface="Times New Roman" panose="02020603050405020304" pitchFamily="18" charset="0"/>
              </a:defRPr>
            </a:lvl1pPr>
          </a:lstStyle>
          <a:p>
            <a:r>
              <a:rPr lang="en-GB" dirty="0"/>
              <a:t>The issue for the court was whether the Employer’s failure to serve a notice caused the interim payment claim to become a debt due and payable. The Employer denied that the failure to serve its notice had such effect and argued that the commencement of court proceedings was an attempt to by-pass the dispute resolution and arbitration clause in the contract. The Contractor argued that there could be no genuine dispute to the debt in light of Employer’s failure to give notice.</a:t>
            </a:r>
          </a:p>
        </p:txBody>
      </p:sp>
    </p:spTree>
    <p:extLst>
      <p:ext uri="{BB962C8B-B14F-4D97-AF65-F5344CB8AC3E}">
        <p14:creationId xmlns:p14="http://schemas.microsoft.com/office/powerpoint/2010/main" val="1139790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6CEB988-2CD6-81E5-7432-D4F58B5AE0D2}"/>
              </a:ext>
            </a:extLst>
          </p:cNvPr>
          <p:cNvSpPr>
            <a:spLocks noGrp="1"/>
          </p:cNvSpPr>
          <p:nvPr>
            <p:ph sz="quarter" idx="13"/>
          </p:nvPr>
        </p:nvSpPr>
        <p:spPr>
          <a:xfrm>
            <a:off x="390525" y="2145791"/>
            <a:ext cx="11310063" cy="4297680"/>
          </a:xfrm>
        </p:spPr>
        <p:txBody>
          <a:bodyPr/>
          <a:lstStyle/>
          <a:p>
            <a:pPr marL="342900" marR="0" lvl="0" indent="-342900" algn="just">
              <a:lnSpc>
                <a:spcPct val="107000"/>
              </a:lnSpc>
              <a:spcBef>
                <a:spcPts val="0"/>
              </a:spcBef>
              <a:spcAft>
                <a:spcPts val="0"/>
              </a:spcAft>
              <a:buFont typeface="Arial" panose="020B0604020202020204" pitchFamily="34" charset="0"/>
              <a:buChar char="•"/>
            </a:pPr>
            <a:r>
              <a:rPr lang="en-GB" sz="1800" dirty="0">
                <a:effectLst/>
                <a:ea typeface="Calibri" panose="020F0502020204030204" pitchFamily="34" charset="0"/>
                <a:cs typeface="Times New Roman" panose="02020603050405020304" pitchFamily="18" charset="0"/>
              </a:rPr>
              <a:t>The Court dismissed the Contractor’s application for payment holding that there was a genuine dispute which was appropriate for determination under the dispute resolution provision and that the Contractor’s interpretation of the contract was wrong. It held that the contract did not entitle the Contractor to be paid the sum which they claim simply because there was no response to their claim within the period stipulated in the contract.</a:t>
            </a:r>
          </a:p>
          <a:p>
            <a:pPr marL="457200" marR="0">
              <a:lnSpc>
                <a:spcPct val="107000"/>
              </a:lnSpc>
              <a:spcBef>
                <a:spcPts val="0"/>
              </a:spcBef>
              <a:spcAft>
                <a:spcPts val="0"/>
              </a:spcAft>
            </a:pPr>
            <a:endParaRPr lang="en-GB" sz="1800" dirty="0">
              <a:effectLst/>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Arial" panose="020B0604020202020204" pitchFamily="34" charset="0"/>
              <a:buChar char="•"/>
            </a:pPr>
            <a:r>
              <a:rPr lang="en-GB" sz="1800" dirty="0">
                <a:effectLst/>
                <a:ea typeface="Calibri" panose="020F0502020204030204" pitchFamily="34" charset="0"/>
                <a:cs typeface="Times New Roman" panose="02020603050405020304" pitchFamily="18" charset="0"/>
              </a:rPr>
              <a:t>The Court concluded that sub-clause 14.6 had to be read in the context of the whole contract and that if the Contractor’s contention were correct, it would mean that the operation of the various clauses of the contract to determine claim and variations would be displaced by the operation of sub-clause 14.6. In other words, if the Contractor included a claim in his application for payment which was inconsistent with, for example, a DAB’s determination, and the Employer did not give notice of disagreement, the outcome would be that the DAB’s determination would be displaced.</a:t>
            </a:r>
          </a:p>
          <a:p>
            <a:pPr marL="342900" marR="0" lvl="0" indent="-342900" algn="just">
              <a:lnSpc>
                <a:spcPct val="107000"/>
              </a:lnSpc>
              <a:spcBef>
                <a:spcPts val="0"/>
              </a:spcBef>
              <a:spcAft>
                <a:spcPts val="800"/>
              </a:spcAft>
              <a:buFont typeface="Arial" panose="020B0604020202020204" pitchFamily="34" charset="0"/>
              <a:buChar char="•"/>
            </a:pPr>
            <a:endParaRPr lang="en-GB" dirty="0"/>
          </a:p>
        </p:txBody>
      </p:sp>
      <p:sp>
        <p:nvSpPr>
          <p:cNvPr id="5" name="Text Placeholder 1">
            <a:extLst>
              <a:ext uri="{FF2B5EF4-FFF2-40B4-BE49-F238E27FC236}">
                <a16:creationId xmlns:a16="http://schemas.microsoft.com/office/drawing/2014/main" id="{AC0D1227-84CE-184E-405D-6314B3417CA2}"/>
              </a:ext>
            </a:extLst>
          </p:cNvPr>
          <p:cNvSpPr>
            <a:spLocks noGrp="1"/>
          </p:cNvSpPr>
          <p:nvPr>
            <p:ph type="body" sz="quarter" idx="10"/>
          </p:nvPr>
        </p:nvSpPr>
        <p:spPr>
          <a:xfrm>
            <a:off x="390525" y="328882"/>
            <a:ext cx="9387957" cy="512493"/>
          </a:xfrm>
        </p:spPr>
        <p:txBody>
          <a:bodyPr>
            <a:noAutofit/>
          </a:bodyPr>
          <a:lstStyle/>
          <a:p>
            <a:pPr>
              <a:lnSpc>
                <a:spcPct val="100000"/>
              </a:lnSpc>
              <a:spcBef>
                <a:spcPts val="0"/>
              </a:spcBef>
            </a:pPr>
            <a:r>
              <a:rPr lang="en-US" sz="2200" dirty="0"/>
              <a:t>Interim Payment Certificates – Why the Employer must be careful?</a:t>
            </a:r>
            <a:endParaRPr lang="en-GB" sz="2200" dirty="0"/>
          </a:p>
        </p:txBody>
      </p:sp>
    </p:spTree>
    <p:extLst>
      <p:ext uri="{BB962C8B-B14F-4D97-AF65-F5344CB8AC3E}">
        <p14:creationId xmlns:p14="http://schemas.microsoft.com/office/powerpoint/2010/main" val="1831105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E8E605-CA7D-AD6B-90F0-33F4C84EBC24}"/>
              </a:ext>
            </a:extLst>
          </p:cNvPr>
          <p:cNvSpPr>
            <a:spLocks noGrp="1"/>
          </p:cNvSpPr>
          <p:nvPr>
            <p:ph type="body" sz="quarter" idx="11"/>
          </p:nvPr>
        </p:nvSpPr>
        <p:spPr>
          <a:xfrm>
            <a:off x="390525" y="1222909"/>
            <a:ext cx="9194800" cy="438539"/>
          </a:xfrm>
        </p:spPr>
        <p:txBody>
          <a:bodyPr/>
          <a:lstStyle/>
          <a:p>
            <a:r>
              <a:rPr lang="en-GB" dirty="0"/>
              <a:t>Practical Implications/Lessons for Employer</a:t>
            </a:r>
          </a:p>
        </p:txBody>
      </p:sp>
      <p:sp>
        <p:nvSpPr>
          <p:cNvPr id="5" name="Text Placeholder 1">
            <a:extLst>
              <a:ext uri="{FF2B5EF4-FFF2-40B4-BE49-F238E27FC236}">
                <a16:creationId xmlns:a16="http://schemas.microsoft.com/office/drawing/2014/main" id="{A66667DB-3B00-0BCF-427B-1FDE75549476}"/>
              </a:ext>
            </a:extLst>
          </p:cNvPr>
          <p:cNvSpPr>
            <a:spLocks noGrp="1"/>
          </p:cNvSpPr>
          <p:nvPr>
            <p:ph type="body" sz="quarter" idx="10"/>
          </p:nvPr>
        </p:nvSpPr>
        <p:spPr>
          <a:xfrm>
            <a:off x="390525" y="328882"/>
            <a:ext cx="9387957" cy="512493"/>
          </a:xfrm>
        </p:spPr>
        <p:txBody>
          <a:bodyPr>
            <a:noAutofit/>
          </a:bodyPr>
          <a:lstStyle/>
          <a:p>
            <a:pPr>
              <a:lnSpc>
                <a:spcPct val="100000"/>
              </a:lnSpc>
              <a:spcBef>
                <a:spcPts val="0"/>
              </a:spcBef>
            </a:pPr>
            <a:r>
              <a:rPr lang="en-US" sz="2200" dirty="0"/>
              <a:t>Interim Payment Certificates – Why the Employer must be careful?</a:t>
            </a:r>
            <a:endParaRPr lang="en-GB" sz="2200" dirty="0"/>
          </a:p>
        </p:txBody>
      </p:sp>
      <p:sp>
        <p:nvSpPr>
          <p:cNvPr id="6" name="Oval 5">
            <a:extLst>
              <a:ext uri="{FF2B5EF4-FFF2-40B4-BE49-F238E27FC236}">
                <a16:creationId xmlns:a16="http://schemas.microsoft.com/office/drawing/2014/main" id="{8DDA3000-4CAE-50BE-266F-937E3734630E}"/>
              </a:ext>
            </a:extLst>
          </p:cNvPr>
          <p:cNvSpPr/>
          <p:nvPr/>
        </p:nvSpPr>
        <p:spPr>
          <a:xfrm>
            <a:off x="390525" y="1894113"/>
            <a:ext cx="419877" cy="438539"/>
          </a:xfrm>
          <a:prstGeom prst="ellipse">
            <a:avLst/>
          </a:prstGeom>
          <a:ln>
            <a:noFill/>
          </a:ln>
          <a:scene3d>
            <a:camera prst="isometricTopUp"/>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E50FFF22-B09E-C3CE-ADA5-EBC666EBD58D}"/>
              </a:ext>
            </a:extLst>
          </p:cNvPr>
          <p:cNvSpPr txBox="1"/>
          <p:nvPr/>
        </p:nvSpPr>
        <p:spPr>
          <a:xfrm>
            <a:off x="837713" y="1969028"/>
            <a:ext cx="4330765" cy="1002262"/>
          </a:xfrm>
          <a:prstGeom prst="rect">
            <a:avLst/>
          </a:prstGeom>
          <a:noFill/>
        </p:spPr>
        <p:txBody>
          <a:bodyPr wrap="square">
            <a:spAutoFit/>
          </a:bodyPr>
          <a:lstStyle/>
          <a:p>
            <a:pPr marR="0" lvl="0" algn="just">
              <a:lnSpc>
                <a:spcPct val="107000"/>
              </a:lnSpc>
              <a:spcBef>
                <a:spcPts val="0"/>
              </a:spcBef>
              <a:spcAft>
                <a:spcPts val="800"/>
              </a:spcAft>
            </a:pPr>
            <a:r>
              <a:rPr lang="en-GB" sz="1400" dirty="0">
                <a:effectLst/>
                <a:ea typeface="Calibri" panose="020F0502020204030204" pitchFamily="34" charset="0"/>
                <a:cs typeface="Times New Roman" panose="02020603050405020304" pitchFamily="18" charset="0"/>
              </a:rPr>
              <a:t>Under the Silver Book, there is no requirement to issue interim payment certificate. The employer merely pay the amount which is due in respect of each statement.</a:t>
            </a:r>
          </a:p>
        </p:txBody>
      </p:sp>
      <p:sp>
        <p:nvSpPr>
          <p:cNvPr id="9" name="Oval 8">
            <a:extLst>
              <a:ext uri="{FF2B5EF4-FFF2-40B4-BE49-F238E27FC236}">
                <a16:creationId xmlns:a16="http://schemas.microsoft.com/office/drawing/2014/main" id="{4E1651C6-FB82-2B40-DBA5-96473E711B99}"/>
              </a:ext>
            </a:extLst>
          </p:cNvPr>
          <p:cNvSpPr/>
          <p:nvPr/>
        </p:nvSpPr>
        <p:spPr>
          <a:xfrm>
            <a:off x="417836" y="3209730"/>
            <a:ext cx="419877" cy="438539"/>
          </a:xfrm>
          <a:prstGeom prst="ellipse">
            <a:avLst/>
          </a:prstGeom>
          <a:ln>
            <a:noFill/>
          </a:ln>
          <a:scene3d>
            <a:camera prst="isometricTopUp"/>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A20678C2-5520-9640-FA86-8772025FDF76}"/>
              </a:ext>
            </a:extLst>
          </p:cNvPr>
          <p:cNvSpPr/>
          <p:nvPr/>
        </p:nvSpPr>
        <p:spPr>
          <a:xfrm>
            <a:off x="390524" y="4758012"/>
            <a:ext cx="419877" cy="438539"/>
          </a:xfrm>
          <a:prstGeom prst="ellipse">
            <a:avLst/>
          </a:prstGeom>
          <a:ln>
            <a:noFill/>
          </a:ln>
          <a:scene3d>
            <a:camera prst="isometricTopUp"/>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EF09E16C-38C0-4CBD-0862-030D69243D3E}"/>
              </a:ext>
            </a:extLst>
          </p:cNvPr>
          <p:cNvSpPr/>
          <p:nvPr/>
        </p:nvSpPr>
        <p:spPr>
          <a:xfrm>
            <a:off x="5768068" y="1894113"/>
            <a:ext cx="419877" cy="438539"/>
          </a:xfrm>
          <a:prstGeom prst="ellipse">
            <a:avLst/>
          </a:prstGeom>
          <a:ln>
            <a:noFill/>
          </a:ln>
          <a:scene3d>
            <a:camera prst="isometricTopUp"/>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3115DB5C-B3FF-4683-4F20-FB47C6615B23}"/>
              </a:ext>
            </a:extLst>
          </p:cNvPr>
          <p:cNvSpPr/>
          <p:nvPr/>
        </p:nvSpPr>
        <p:spPr>
          <a:xfrm>
            <a:off x="5768067" y="3209730"/>
            <a:ext cx="419877" cy="438539"/>
          </a:xfrm>
          <a:prstGeom prst="ellipse">
            <a:avLst/>
          </a:prstGeom>
          <a:ln>
            <a:noFill/>
          </a:ln>
          <a:scene3d>
            <a:camera prst="isometricTopUp"/>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004828FD-97F3-0F52-7376-C25B8D7A5018}"/>
              </a:ext>
            </a:extLst>
          </p:cNvPr>
          <p:cNvSpPr/>
          <p:nvPr/>
        </p:nvSpPr>
        <p:spPr>
          <a:xfrm>
            <a:off x="5768068" y="4777930"/>
            <a:ext cx="419877" cy="438539"/>
          </a:xfrm>
          <a:prstGeom prst="ellipse">
            <a:avLst/>
          </a:prstGeom>
          <a:ln>
            <a:noFill/>
          </a:ln>
          <a:scene3d>
            <a:camera prst="isometricTopUp"/>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EB8C4C32-A8A5-6241-D9C9-3881663673A8}"/>
              </a:ext>
            </a:extLst>
          </p:cNvPr>
          <p:cNvSpPr txBox="1"/>
          <p:nvPr/>
        </p:nvSpPr>
        <p:spPr>
          <a:xfrm>
            <a:off x="837713" y="3314298"/>
            <a:ext cx="4452744" cy="1244893"/>
          </a:xfrm>
          <a:prstGeom prst="rect">
            <a:avLst/>
          </a:prstGeom>
          <a:noFill/>
        </p:spPr>
        <p:txBody>
          <a:bodyPr wrap="square">
            <a:spAutoFit/>
          </a:bodyPr>
          <a:lstStyle>
            <a:defPPr>
              <a:defRPr lang="en-US"/>
            </a:defPPr>
            <a:lvl1pPr marR="0" lvl="0" algn="just">
              <a:lnSpc>
                <a:spcPct val="107000"/>
              </a:lnSpc>
              <a:spcBef>
                <a:spcPts val="0"/>
              </a:spcBef>
              <a:spcAft>
                <a:spcPts val="800"/>
              </a:spcAft>
              <a:defRPr sz="1400">
                <a:effectLst/>
                <a:ea typeface="Calibri" panose="020F0502020204030204" pitchFamily="34" charset="0"/>
                <a:cs typeface="Times New Roman" panose="02020603050405020304" pitchFamily="18" charset="0"/>
              </a:defRPr>
            </a:lvl1pPr>
          </a:lstStyle>
          <a:p>
            <a:r>
              <a:rPr lang="en-GB" dirty="0"/>
              <a:t>Unlike the Silver Book, the Red and Yellow Books require the employer to pay to the contractor </a:t>
            </a:r>
            <a:r>
              <a:rPr lang="en-GB" i="1" dirty="0">
                <a:solidFill>
                  <a:schemeClr val="tx2"/>
                </a:solidFill>
              </a:rPr>
              <a:t>‘amount certified in each interim payment certificate’ </a:t>
            </a:r>
            <a:r>
              <a:rPr lang="en-GB" dirty="0"/>
              <a:t>by the engineer. In other words, certified amounts are as good as cash.</a:t>
            </a:r>
          </a:p>
        </p:txBody>
      </p:sp>
      <p:sp>
        <p:nvSpPr>
          <p:cNvPr id="17" name="TextBox 16">
            <a:extLst>
              <a:ext uri="{FF2B5EF4-FFF2-40B4-BE49-F238E27FC236}">
                <a16:creationId xmlns:a16="http://schemas.microsoft.com/office/drawing/2014/main" id="{072DDCB2-8608-1B36-3F7B-C5FD0433ABE3}"/>
              </a:ext>
            </a:extLst>
          </p:cNvPr>
          <p:cNvSpPr txBox="1"/>
          <p:nvPr/>
        </p:nvSpPr>
        <p:spPr>
          <a:xfrm>
            <a:off x="837713" y="4777930"/>
            <a:ext cx="4555381" cy="1244893"/>
          </a:xfrm>
          <a:prstGeom prst="rect">
            <a:avLst/>
          </a:prstGeom>
          <a:noFill/>
        </p:spPr>
        <p:txBody>
          <a:bodyPr wrap="square">
            <a:spAutoFit/>
          </a:bodyPr>
          <a:lstStyle>
            <a:defPPr>
              <a:defRPr lang="en-US"/>
            </a:defPPr>
            <a:lvl1pPr marR="0" lvl="0" algn="just">
              <a:lnSpc>
                <a:spcPct val="107000"/>
              </a:lnSpc>
              <a:spcBef>
                <a:spcPts val="0"/>
              </a:spcBef>
              <a:spcAft>
                <a:spcPts val="800"/>
              </a:spcAft>
              <a:defRPr sz="1400">
                <a:effectLst/>
                <a:ea typeface="Calibri" panose="020F0502020204030204" pitchFamily="34" charset="0"/>
                <a:cs typeface="Times New Roman" panose="02020603050405020304" pitchFamily="18" charset="0"/>
              </a:defRPr>
            </a:lvl1pPr>
          </a:lstStyle>
          <a:p>
            <a:r>
              <a:rPr lang="en-GB" dirty="0"/>
              <a:t>Extreme care must be given in the certification of claims, as certified claims must be paid. Failing which, it may form a ground for suspension or termination of the contract by the Contractor - sub-clause 16.2(c) – any example?</a:t>
            </a:r>
          </a:p>
        </p:txBody>
      </p:sp>
      <p:sp>
        <p:nvSpPr>
          <p:cNvPr id="19" name="TextBox 18">
            <a:extLst>
              <a:ext uri="{FF2B5EF4-FFF2-40B4-BE49-F238E27FC236}">
                <a16:creationId xmlns:a16="http://schemas.microsoft.com/office/drawing/2014/main" id="{8C9067F2-3C16-B54C-C2EB-438D20EE5D02}"/>
              </a:ext>
            </a:extLst>
          </p:cNvPr>
          <p:cNvSpPr txBox="1"/>
          <p:nvPr/>
        </p:nvSpPr>
        <p:spPr>
          <a:xfrm>
            <a:off x="6289121" y="2013741"/>
            <a:ext cx="4555382" cy="783869"/>
          </a:xfrm>
          <a:prstGeom prst="rect">
            <a:avLst/>
          </a:prstGeom>
          <a:noFill/>
        </p:spPr>
        <p:txBody>
          <a:bodyPr wrap="square">
            <a:spAutoFit/>
          </a:bodyPr>
          <a:lstStyle>
            <a:defPPr>
              <a:defRPr lang="en-US"/>
            </a:defPPr>
            <a:lvl1pPr marR="0" lvl="0" algn="just">
              <a:lnSpc>
                <a:spcPct val="107000"/>
              </a:lnSpc>
              <a:spcBef>
                <a:spcPts val="0"/>
              </a:spcBef>
              <a:spcAft>
                <a:spcPts val="800"/>
              </a:spcAft>
              <a:defRPr sz="1400">
                <a:effectLst/>
                <a:ea typeface="Calibri" panose="020F0502020204030204" pitchFamily="34" charset="0"/>
                <a:cs typeface="Times New Roman" panose="02020603050405020304" pitchFamily="18" charset="0"/>
              </a:defRPr>
            </a:lvl1pPr>
          </a:lstStyle>
          <a:p>
            <a:r>
              <a:rPr lang="en-GB" dirty="0"/>
              <a:t>Be warry of illegitimate claims by Contractor e.g. setting up a loss and expense claims as a variation claim in a payment application – any example?</a:t>
            </a:r>
          </a:p>
        </p:txBody>
      </p:sp>
      <p:sp>
        <p:nvSpPr>
          <p:cNvPr id="21" name="TextBox 20">
            <a:extLst>
              <a:ext uri="{FF2B5EF4-FFF2-40B4-BE49-F238E27FC236}">
                <a16:creationId xmlns:a16="http://schemas.microsoft.com/office/drawing/2014/main" id="{0146BA13-7FD6-2CB3-C79A-D0824A9ED2EE}"/>
              </a:ext>
            </a:extLst>
          </p:cNvPr>
          <p:cNvSpPr txBox="1"/>
          <p:nvPr/>
        </p:nvSpPr>
        <p:spPr>
          <a:xfrm>
            <a:off x="6289121" y="3209730"/>
            <a:ext cx="4555382" cy="1475404"/>
          </a:xfrm>
          <a:prstGeom prst="rect">
            <a:avLst/>
          </a:prstGeom>
          <a:noFill/>
        </p:spPr>
        <p:txBody>
          <a:bodyPr wrap="square">
            <a:spAutoFit/>
          </a:bodyPr>
          <a:lstStyle>
            <a:defPPr>
              <a:defRPr lang="en-US"/>
            </a:defPPr>
            <a:lvl1pPr marR="0" lvl="0" algn="just">
              <a:lnSpc>
                <a:spcPct val="107000"/>
              </a:lnSpc>
              <a:spcBef>
                <a:spcPts val="0"/>
              </a:spcBef>
              <a:spcAft>
                <a:spcPts val="800"/>
              </a:spcAft>
              <a:defRPr sz="1400">
                <a:effectLst/>
                <a:ea typeface="Calibri" panose="020F0502020204030204" pitchFamily="34" charset="0"/>
                <a:cs typeface="Times New Roman" panose="02020603050405020304" pitchFamily="18" charset="0"/>
              </a:defRPr>
            </a:lvl1pPr>
          </a:lstStyle>
          <a:p>
            <a:r>
              <a:rPr lang="en-GB" dirty="0"/>
              <a:t>Dealing with undue commercial pressure by Contractor – e.g., concessions should be without prejudice; consider paying unfulfilled milestones as advance payment; ensure Contractor sign off on measured works if the measurement is at variance with the payment application etc. </a:t>
            </a:r>
          </a:p>
        </p:txBody>
      </p:sp>
      <p:sp>
        <p:nvSpPr>
          <p:cNvPr id="23" name="TextBox 22">
            <a:extLst>
              <a:ext uri="{FF2B5EF4-FFF2-40B4-BE49-F238E27FC236}">
                <a16:creationId xmlns:a16="http://schemas.microsoft.com/office/drawing/2014/main" id="{BC9EC4EB-FBE6-6C7A-21F9-42403732DBB7}"/>
              </a:ext>
            </a:extLst>
          </p:cNvPr>
          <p:cNvSpPr txBox="1"/>
          <p:nvPr/>
        </p:nvSpPr>
        <p:spPr>
          <a:xfrm>
            <a:off x="6289121" y="4925932"/>
            <a:ext cx="4683679" cy="783869"/>
          </a:xfrm>
          <a:prstGeom prst="rect">
            <a:avLst/>
          </a:prstGeom>
          <a:noFill/>
        </p:spPr>
        <p:txBody>
          <a:bodyPr wrap="square">
            <a:spAutoFit/>
          </a:bodyPr>
          <a:lstStyle>
            <a:defPPr>
              <a:defRPr lang="en-US"/>
            </a:defPPr>
            <a:lvl1pPr marR="0" lvl="0" algn="just">
              <a:lnSpc>
                <a:spcPct val="107000"/>
              </a:lnSpc>
              <a:spcBef>
                <a:spcPts val="0"/>
              </a:spcBef>
              <a:spcAft>
                <a:spcPts val="800"/>
              </a:spcAft>
              <a:defRPr sz="1400">
                <a:effectLst/>
                <a:ea typeface="Calibri" panose="020F0502020204030204" pitchFamily="34" charset="0"/>
                <a:cs typeface="Times New Roman" panose="02020603050405020304" pitchFamily="18" charset="0"/>
              </a:defRPr>
            </a:lvl1pPr>
          </a:lstStyle>
          <a:p>
            <a:r>
              <a:rPr lang="en-GB" dirty="0"/>
              <a:t>Endeavour to comply with the notice provision should you wish to set off against payment certificate or assert claims in DAB or arbitration.</a:t>
            </a:r>
          </a:p>
        </p:txBody>
      </p:sp>
    </p:spTree>
    <p:extLst>
      <p:ext uri="{BB962C8B-B14F-4D97-AF65-F5344CB8AC3E}">
        <p14:creationId xmlns:p14="http://schemas.microsoft.com/office/powerpoint/2010/main" val="312565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71692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New Cover Slides w Placeholders">
  <a:themeElements>
    <a:clrScheme name="Aluko 1">
      <a:dk1>
        <a:srgbClr val="000000"/>
      </a:dk1>
      <a:lt1>
        <a:srgbClr val="FFFFFF"/>
      </a:lt1>
      <a:dk2>
        <a:srgbClr val="009CDC"/>
      </a:dk2>
      <a:lt2>
        <a:srgbClr val="E9E9E9"/>
      </a:lt2>
      <a:accent1>
        <a:srgbClr val="7E7773"/>
      </a:accent1>
      <a:accent2>
        <a:srgbClr val="EAEAEA"/>
      </a:accent2>
      <a:accent3>
        <a:srgbClr val="FFFFFF"/>
      </a:accent3>
      <a:accent4>
        <a:srgbClr val="D3D549"/>
      </a:accent4>
      <a:accent5>
        <a:srgbClr val="2F2F2F"/>
      </a:accent5>
      <a:accent6>
        <a:srgbClr val="CE543A"/>
      </a:accent6>
      <a:hlink>
        <a:srgbClr val="E9E9E9"/>
      </a:hlink>
      <a:folHlink>
        <a:srgbClr val="A1958A"/>
      </a:folHlink>
    </a:clrScheme>
    <a:fontScheme name="Aluko&amp;Oyebode fonts">
      <a:majorFont>
        <a:latin typeface="Dinamit Light"/>
        <a:ea typeface=""/>
        <a:cs typeface=""/>
      </a:majorFont>
      <a:minorFont>
        <a:latin typeface="Frutiger LT Std 55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99F2CA72-2D74-4916-94DF-D672FAAF216B}" vid="{386CE1DF-4D32-497E-9E51-31599ADAD3E0}"/>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99F2CA72-2D74-4916-94DF-D672FAAF216B}" vid="{047F3D23-01EA-430C-87E2-8822EFBC70C0}"/>
    </a:ext>
  </a:extLst>
</a:theme>
</file>

<file path=ppt/theme/theme3.xml><?xml version="1.0" encoding="utf-8"?>
<a:theme xmlns:a="http://schemas.openxmlformats.org/drawingml/2006/main" name="Presentation Slides">
  <a:themeElements>
    <a:clrScheme name="Aluko 1">
      <a:dk1>
        <a:srgbClr val="000000"/>
      </a:dk1>
      <a:lt1>
        <a:srgbClr val="FFFFFF"/>
      </a:lt1>
      <a:dk2>
        <a:srgbClr val="009CDC"/>
      </a:dk2>
      <a:lt2>
        <a:srgbClr val="E9E9E9"/>
      </a:lt2>
      <a:accent1>
        <a:srgbClr val="7E7773"/>
      </a:accent1>
      <a:accent2>
        <a:srgbClr val="EAEAEA"/>
      </a:accent2>
      <a:accent3>
        <a:srgbClr val="FFFFFF"/>
      </a:accent3>
      <a:accent4>
        <a:srgbClr val="D3D549"/>
      </a:accent4>
      <a:accent5>
        <a:srgbClr val="2F2F2F"/>
      </a:accent5>
      <a:accent6>
        <a:srgbClr val="CE543A"/>
      </a:accent6>
      <a:hlink>
        <a:srgbClr val="E9E9E9"/>
      </a:hlink>
      <a:folHlink>
        <a:srgbClr val="A1958A"/>
      </a:folHlink>
    </a:clrScheme>
    <a:fontScheme name="Aluko&amp;Oyebode fonts">
      <a:majorFont>
        <a:latin typeface="Dinamit Light"/>
        <a:ea typeface=""/>
        <a:cs typeface=""/>
      </a:majorFont>
      <a:minorFont>
        <a:latin typeface="Frutiger LT Std 55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99F2CA72-2D74-4916-94DF-D672FAAF216B}" vid="{6374DBCB-AD7E-4E6C-A86E-6EAB3E1C94AD}"/>
    </a:ext>
  </a:extLst>
</a:theme>
</file>

<file path=ppt/theme/theme4.xml><?xml version="1.0" encoding="utf-8"?>
<a:theme xmlns:a="http://schemas.openxmlformats.org/drawingml/2006/main" name="1_New Cover Slides w Placeholders">
  <a:themeElements>
    <a:clrScheme name="Aluko 1">
      <a:dk1>
        <a:srgbClr val="000000"/>
      </a:dk1>
      <a:lt1>
        <a:srgbClr val="FFFFFF"/>
      </a:lt1>
      <a:dk2>
        <a:srgbClr val="009CDC"/>
      </a:dk2>
      <a:lt2>
        <a:srgbClr val="E9E9E9"/>
      </a:lt2>
      <a:accent1>
        <a:srgbClr val="7E7773"/>
      </a:accent1>
      <a:accent2>
        <a:srgbClr val="EAEAEA"/>
      </a:accent2>
      <a:accent3>
        <a:srgbClr val="FFFFFF"/>
      </a:accent3>
      <a:accent4>
        <a:srgbClr val="D3D549"/>
      </a:accent4>
      <a:accent5>
        <a:srgbClr val="2F2F2F"/>
      </a:accent5>
      <a:accent6>
        <a:srgbClr val="CE543A"/>
      </a:accent6>
      <a:hlink>
        <a:srgbClr val="E9E9E9"/>
      </a:hlink>
      <a:folHlink>
        <a:srgbClr val="A1958A"/>
      </a:folHlink>
    </a:clrScheme>
    <a:fontScheme name="Aluko&amp;Oyebode fonts">
      <a:majorFont>
        <a:latin typeface="Dinamit Light"/>
        <a:ea typeface=""/>
        <a:cs typeface=""/>
      </a:majorFont>
      <a:minorFont>
        <a:latin typeface="Frutiger LT Std 55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99F2CA72-2D74-4916-94DF-D672FAAF216B}" vid="{B3606F29-B06A-470F-A7A7-859D73909B0A}"/>
    </a:ext>
  </a:extLst>
</a:theme>
</file>

<file path=ppt/theme/theme5.xml><?xml version="1.0" encoding="utf-8"?>
<a:theme xmlns:a="http://schemas.openxmlformats.org/drawingml/2006/main" name="1_Presentation Slides">
  <a:themeElements>
    <a:clrScheme name="Aluko 1">
      <a:dk1>
        <a:srgbClr val="000000"/>
      </a:dk1>
      <a:lt1>
        <a:srgbClr val="FFFFFF"/>
      </a:lt1>
      <a:dk2>
        <a:srgbClr val="009CDC"/>
      </a:dk2>
      <a:lt2>
        <a:srgbClr val="E9E9E9"/>
      </a:lt2>
      <a:accent1>
        <a:srgbClr val="7E7773"/>
      </a:accent1>
      <a:accent2>
        <a:srgbClr val="EAEAEA"/>
      </a:accent2>
      <a:accent3>
        <a:srgbClr val="FFFFFF"/>
      </a:accent3>
      <a:accent4>
        <a:srgbClr val="D3D549"/>
      </a:accent4>
      <a:accent5>
        <a:srgbClr val="2F2F2F"/>
      </a:accent5>
      <a:accent6>
        <a:srgbClr val="CE543A"/>
      </a:accent6>
      <a:hlink>
        <a:srgbClr val="E9E9E9"/>
      </a:hlink>
      <a:folHlink>
        <a:srgbClr val="A1958A"/>
      </a:folHlink>
    </a:clrScheme>
    <a:fontScheme name="Aluko&amp;Oyebode fonts">
      <a:majorFont>
        <a:latin typeface="Dinamit Light"/>
        <a:ea typeface=""/>
        <a:cs typeface=""/>
      </a:majorFont>
      <a:minorFont>
        <a:latin typeface="Frutiger LT Std 55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99F2CA72-2D74-4916-94DF-D672FAAF216B}" vid="{AB536759-0D90-44E8-B6C0-981ED44D45DB}"/>
    </a:ext>
  </a:extLst>
</a:theme>
</file>

<file path=ppt/theme/theme6.xml><?xml version="1.0" encoding="utf-8"?>
<a:theme xmlns:a="http://schemas.openxmlformats.org/drawingml/2006/main" name="2_New Cover Slides w Placeholders">
  <a:themeElements>
    <a:clrScheme name="Aluko 1">
      <a:dk1>
        <a:srgbClr val="000000"/>
      </a:dk1>
      <a:lt1>
        <a:srgbClr val="FFFFFF"/>
      </a:lt1>
      <a:dk2>
        <a:srgbClr val="009CDC"/>
      </a:dk2>
      <a:lt2>
        <a:srgbClr val="E9E9E9"/>
      </a:lt2>
      <a:accent1>
        <a:srgbClr val="7E7773"/>
      </a:accent1>
      <a:accent2>
        <a:srgbClr val="EAEAEA"/>
      </a:accent2>
      <a:accent3>
        <a:srgbClr val="FFFFFF"/>
      </a:accent3>
      <a:accent4>
        <a:srgbClr val="D3D549"/>
      </a:accent4>
      <a:accent5>
        <a:srgbClr val="2F2F2F"/>
      </a:accent5>
      <a:accent6>
        <a:srgbClr val="CE543A"/>
      </a:accent6>
      <a:hlink>
        <a:srgbClr val="E9E9E9"/>
      </a:hlink>
      <a:folHlink>
        <a:srgbClr val="A1958A"/>
      </a:folHlink>
    </a:clrScheme>
    <a:fontScheme name="Aluko&amp;Oyebode fonts">
      <a:majorFont>
        <a:latin typeface="Dinamit Light"/>
        <a:ea typeface=""/>
        <a:cs typeface=""/>
      </a:majorFont>
      <a:minorFont>
        <a:latin typeface="Frutiger LT Std 55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99F2CA72-2D74-4916-94DF-D672FAAF216B}" vid="{B3606F29-B06A-470F-A7A7-859D73909B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4672</TotalTime>
  <Words>2905</Words>
  <Application>Microsoft Office PowerPoint</Application>
  <PresentationFormat>Widescreen</PresentationFormat>
  <Paragraphs>108</Paragraphs>
  <Slides>15</Slides>
  <Notes>0</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15</vt:i4>
      </vt:variant>
    </vt:vector>
  </HeadingPairs>
  <TitlesOfParts>
    <vt:vector size="29" baseType="lpstr">
      <vt:lpstr>Arial</vt:lpstr>
      <vt:lpstr>Calibri</vt:lpstr>
      <vt:lpstr>Calibri Light</vt:lpstr>
      <vt:lpstr>Cambria</vt:lpstr>
      <vt:lpstr>Dinamit Light</vt:lpstr>
      <vt:lpstr>Frutiger LT Std 55 Roman</vt:lpstr>
      <vt:lpstr>Frutiger LT Std 65</vt:lpstr>
      <vt:lpstr>Georgia Pro Cond</vt:lpstr>
      <vt:lpstr>New Cover Slides w Placeholders</vt:lpstr>
      <vt:lpstr>Custom Design</vt:lpstr>
      <vt:lpstr>Presentation Slides</vt:lpstr>
      <vt:lpstr>1_New Cover Slides w Placeholders</vt:lpstr>
      <vt:lpstr>1_Presentation Slides</vt:lpstr>
      <vt:lpstr>2_New Cover Slides w Placeholders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Sochukwudi Azuh</dc:creator>
  <cp:lastModifiedBy>Adeleresimi Philips-Adeleye</cp:lastModifiedBy>
  <cp:revision>202</cp:revision>
  <cp:lastPrinted>2018-08-11T16:48:00Z</cp:lastPrinted>
  <dcterms:created xsi:type="dcterms:W3CDTF">2020-08-27T15:02:55Z</dcterms:created>
  <dcterms:modified xsi:type="dcterms:W3CDTF">2022-10-29T22:36:18Z</dcterms:modified>
</cp:coreProperties>
</file>